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91" r:id="rId5"/>
    <p:sldId id="290" r:id="rId6"/>
    <p:sldId id="272" r:id="rId7"/>
    <p:sldId id="273" r:id="rId8"/>
    <p:sldId id="277" r:id="rId9"/>
    <p:sldId id="292" r:id="rId10"/>
    <p:sldId id="276" r:id="rId11"/>
    <p:sldId id="278" r:id="rId12"/>
    <p:sldId id="275" r:id="rId13"/>
    <p:sldId id="279" r:id="rId14"/>
    <p:sldId id="280" r:id="rId15"/>
    <p:sldId id="274" r:id="rId16"/>
    <p:sldId id="295" r:id="rId17"/>
    <p:sldId id="284" r:id="rId18"/>
    <p:sldId id="287" r:id="rId19"/>
    <p:sldId id="288" r:id="rId20"/>
    <p:sldId id="285" r:id="rId21"/>
    <p:sldId id="294" r:id="rId22"/>
    <p:sldId id="29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6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>
          <p15:clr>
            <a:srgbClr val="A4A3A4"/>
          </p15:clr>
        </p15:guide>
        <p15:guide id="4" pos="516">
          <p15:clr>
            <a:srgbClr val="A4A3A4"/>
          </p15:clr>
        </p15:guide>
        <p15:guide id="5" orient="horz" pos="2527">
          <p15:clr>
            <a:srgbClr val="A4A3A4"/>
          </p15:clr>
        </p15:guide>
        <p15:guide id="6">
          <p15:clr>
            <a:srgbClr val="A4A3A4"/>
          </p15:clr>
        </p15:guide>
        <p15:guide id="7" orient="horz" pos="2474">
          <p15:clr>
            <a:srgbClr val="A4A3A4"/>
          </p15:clr>
        </p15:guide>
        <p15:guide id="8" orient="horz" pos="249">
          <p15:clr>
            <a:srgbClr val="A4A3A4"/>
          </p15:clr>
        </p15:guide>
        <p15:guide id="9" orient="horz" pos="2520">
          <p15:clr>
            <a:srgbClr val="A4A3A4"/>
          </p15:clr>
        </p15:guide>
        <p15:guide id="10" pos="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81ADD-4F14-466D-A74C-7B3914FD762B}" v="1" dt="2023-11-10T18:57:49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714" y="78"/>
      </p:cViewPr>
      <p:guideLst>
        <p:guide orient="horz" pos="1267"/>
        <p:guide pos="3840"/>
        <p:guide orient="horz"/>
        <p:guide pos="516"/>
        <p:guide orient="horz" pos="2527"/>
        <p:guide/>
        <p:guide orient="horz" pos="2474"/>
        <p:guide orient="horz" pos="249"/>
        <p:guide orient="horz" pos="2520"/>
        <p:guide pos="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C4D4-12F8-450E-82F5-B8AC04C402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9405B-4D18-4421-88EC-0FE86F49E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Main title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405B-4D18-4421-88EC-0FE86F49E0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2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36997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00249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7265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76158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40664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904556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89987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213523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198836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50988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For secondary title, if needed (optional).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405B-4D18-4421-88EC-0FE86F49E0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83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569031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166287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255874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Final closing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405B-4D18-4421-88EC-0FE86F49E0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5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58968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067732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090686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5201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89456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04296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87995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02C1DD-D3A5-2897-6351-5076234AD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3144"/>
          </a:xfrm>
          <a:prstGeom prst="rect">
            <a:avLst/>
          </a:prstGeom>
        </p:spPr>
      </p:pic>
      <p:sp>
        <p:nvSpPr>
          <p:cNvPr id="3" name="Shape 15">
            <a:extLst>
              <a:ext uri="{FF2B5EF4-FFF2-40B4-BE49-F238E27FC236}">
                <a16:creationId xmlns:a16="http://schemas.microsoft.com/office/drawing/2014/main" id="{52DC64B2-670E-486A-AB4A-CCC2049467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5277" y="6542688"/>
            <a:ext cx="1988037" cy="220573"/>
          </a:xfrm>
          <a:prstGeom prst="rect">
            <a:avLst/>
          </a:prstGeom>
          <a:noFill/>
          <a:ln>
            <a:noFill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9pPr>
          </a:lstStyle>
          <a:p>
            <a:pPr eaLnBrk="1">
              <a:defRPr/>
            </a:pPr>
            <a:r>
              <a:rPr lang="en-US" sz="1100" b="0" i="0" kern="1300" spc="0" dirty="0">
                <a:solidFill>
                  <a:schemeClr val="bg1">
                    <a:lumMod val="50000"/>
                  </a:schemeClr>
                </a:solidFill>
                <a:latin typeface="Arial"/>
                <a:cs typeface="Helvetica 86 HeavyItalic"/>
              </a:rPr>
              <a:t>Reliable Connectivity Solutions</a:t>
            </a:r>
            <a:endParaRPr lang="en-US" altLang="en-US" sz="1100" b="0" i="0" kern="1300" spc="0" dirty="0">
              <a:solidFill>
                <a:schemeClr val="bg1">
                  <a:lumMod val="50000"/>
                </a:schemeClr>
              </a:solidFill>
              <a:latin typeface="Arial"/>
              <a:cs typeface="Helvetica 86 HeavyItalic"/>
              <a:sym typeface="San Francisco Display Regular" charset="0"/>
            </a:endParaRPr>
          </a:p>
        </p:txBody>
      </p:sp>
      <p:pic>
        <p:nvPicPr>
          <p:cNvPr id="13" name="Picture 12" descr="NAI-Content Fram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3144"/>
          </a:xfrm>
          <a:prstGeom prst="rect">
            <a:avLst/>
          </a:prstGeom>
        </p:spPr>
      </p:pic>
      <p:sp>
        <p:nvSpPr>
          <p:cNvPr id="6" name="Shape 12">
            <a:extLst>
              <a:ext uri="{FF2B5EF4-FFF2-40B4-BE49-F238E27FC236}">
                <a16:creationId xmlns:a16="http://schemas.microsoft.com/office/drawing/2014/main" id="{F170F50C-3B2B-4822-8131-4291BD892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11000" y="6486525"/>
            <a:ext cx="241300" cy="346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624800-0F3D-4AA3-B0DC-344717232D4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76787" y="6510947"/>
            <a:ext cx="17180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1300" dirty="0">
                <a:solidFill>
                  <a:schemeClr val="bg1">
                    <a:lumMod val="50000"/>
                  </a:schemeClr>
                </a:solidFill>
                <a:latin typeface="Arial"/>
                <a:cs typeface="Helvetica 86 HeavyItalic"/>
              </a:rPr>
              <a:t>Reliable Connectivity Solutions</a:t>
            </a:r>
            <a:endParaRPr lang="en-US" altLang="en-US" sz="800" b="1" kern="1300" dirty="0">
              <a:solidFill>
                <a:schemeClr val="bg1">
                  <a:lumMod val="50000"/>
                </a:schemeClr>
              </a:solidFill>
              <a:latin typeface="Arial"/>
              <a:cs typeface="Helvetica 86 HeavyItalic"/>
              <a:sym typeface="San Francisco Display Regular" charset="0"/>
            </a:endParaRPr>
          </a:p>
        </p:txBody>
      </p:sp>
      <p:pic>
        <p:nvPicPr>
          <p:cNvPr id="2" name="Picture 1" descr="NAI Logo wR_CMYK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6" y="87314"/>
            <a:ext cx="584200" cy="491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7416A-BAEE-42D8-4CAB-05B856C3A8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64249" cy="69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749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587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9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f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f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cid:E8EE9C53-581B-44B6-ABB3-BA251D6425FD" TargetMode="External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>
            <a:extLst>
              <a:ext uri="{FF2B5EF4-FFF2-40B4-BE49-F238E27FC236}">
                <a16:creationId xmlns:a16="http://schemas.microsoft.com/office/drawing/2014/main" id="{8F3EDBFB-9AAE-4885-BDDD-33E9914EE4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184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8A8E974C-6DD3-4B37-8448-9EE33C32AB44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pic>
        <p:nvPicPr>
          <p:cNvPr id="2" name="Picture 1" descr="NAI-Intro Frame_r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10"/>
            <a:ext cx="12192000" cy="6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220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6888" y="6486525"/>
            <a:ext cx="375412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10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" y="975551"/>
            <a:ext cx="7589520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Combined Custom Engineering &amp; Manufacturing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32197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0120" y="1536192"/>
            <a:ext cx="4414223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Cable Assemblies 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Harness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Pre-terminated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Hybrid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Electro-Mechanical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Small to Complex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Low Mix / High Volume 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High Mix / Low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EB5A1-E79F-0FA5-6407-D039171D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77" y="1433170"/>
            <a:ext cx="5286118" cy="4156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DE7F8-EA41-4E49-B0C5-08A64F3CE161}"/>
              </a:ext>
            </a:extLst>
          </p:cNvPr>
          <p:cNvSpPr txBox="1"/>
          <p:nvPr/>
        </p:nvSpPr>
        <p:spPr>
          <a:xfrm>
            <a:off x="8119872" y="164592"/>
            <a:ext cx="3767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B592-FCFB-2F66-620C-0E54A9EDE8D6}"/>
              </a:ext>
            </a:extLst>
          </p:cNvPr>
          <p:cNvSpPr txBox="1"/>
          <p:nvPr/>
        </p:nvSpPr>
        <p:spPr>
          <a:xfrm>
            <a:off x="960120" y="6486525"/>
            <a:ext cx="21164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170623428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7744" y="6486525"/>
            <a:ext cx="384556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11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" y="968845"/>
            <a:ext cx="7717536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Combined Custom Engineering &amp; Manufacturing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32197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0120" y="1613466"/>
            <a:ext cx="786384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Save by Outsourcing! 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Added value with design engineering services,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including CAD, 3D printing, testing, reverse engineering</a:t>
            </a: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ngineering engagement options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Cost savings with alternate and wholesale components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Diligent QMS for product reliability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Quick turnaround on samples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and new products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Fast prototyping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Design for Manufacturability (DFM)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Product development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2DE02-836B-934F-40AE-7F82BCA96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064" y="2917259"/>
            <a:ext cx="7107936" cy="3569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53568-1074-A685-FB05-14DE837FD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44" y="2909486"/>
            <a:ext cx="3096916" cy="1155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93BE9-E1B3-A8CA-A61E-403AA82A11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44" y="1644823"/>
            <a:ext cx="3564394" cy="1073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AF284-BBB3-79E2-C91C-5FBCD04305C5}"/>
              </a:ext>
            </a:extLst>
          </p:cNvPr>
          <p:cNvSpPr txBox="1"/>
          <p:nvPr/>
        </p:nvSpPr>
        <p:spPr>
          <a:xfrm>
            <a:off x="8074152" y="137160"/>
            <a:ext cx="3785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8126C-A723-E2BA-C6FB-05D199BEB499}"/>
              </a:ext>
            </a:extLst>
          </p:cNvPr>
          <p:cNvSpPr txBox="1"/>
          <p:nvPr/>
        </p:nvSpPr>
        <p:spPr>
          <a:xfrm>
            <a:off x="960120" y="6460377"/>
            <a:ext cx="3838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399364306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1752" y="6486525"/>
            <a:ext cx="320548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12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75" y="889935"/>
            <a:ext cx="5806441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ヒラギノ角ゴ Pro W3" pitchFamily="-128" charset="-128"/>
                <a:cs typeface="Arial"/>
                <a:sym typeface="Helvetica Light" pitchFamily="-128" charset="0"/>
              </a:rPr>
              <a:t>Combined New Product Development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ヒラギノ角ゴ Pro W3" pitchFamily="-128" charset="-128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21392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F5D59-723B-7D99-D981-EFB83FD640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886" y="1767996"/>
            <a:ext cx="2995264" cy="2108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9A5FA-A4F5-3471-5450-E8BCF7B56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229" y="4104391"/>
            <a:ext cx="6629246" cy="283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55C7F-08E1-4838-015B-C5DA02A73C50}"/>
              </a:ext>
            </a:extLst>
          </p:cNvPr>
          <p:cNvSpPr txBox="1"/>
          <p:nvPr/>
        </p:nvSpPr>
        <p:spPr>
          <a:xfrm>
            <a:off x="8065008" y="100584"/>
            <a:ext cx="3866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0D534-F775-B8E4-A427-37D873E16212}"/>
              </a:ext>
            </a:extLst>
          </p:cNvPr>
          <p:cNvSpPr txBox="1"/>
          <p:nvPr/>
        </p:nvSpPr>
        <p:spPr>
          <a:xfrm>
            <a:off x="1047750" y="63604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50974" y="1639225"/>
            <a:ext cx="5806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NAI’s New Product Introduction (NPI) Process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800" dirty="0">
                <a:latin typeface="Arial"/>
                <a:cs typeface="Arial"/>
              </a:rPr>
              <a:t>f</a:t>
            </a:r>
            <a:r>
              <a:rPr lang="en-US" altLang="en-US" sz="1800" noProof="0" dirty="0">
                <a:latin typeface="Arial"/>
                <a:cs typeface="Arial"/>
              </a:rPr>
              <a:t>or new projects with an existing design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Prepares new projects for production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Prepare tools &amp; visual aids needed to guide assembly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Utilize Advanced Product Quality Planning (APQP)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process, similar to auto industry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prototype, production sample &amp; BOM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Dedicated team of engineers &amp; quality experts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Dedicated facility space</a:t>
            </a:r>
          </a:p>
        </p:txBody>
      </p:sp>
    </p:spTree>
    <p:extLst>
      <p:ext uri="{BB962C8B-B14F-4D97-AF65-F5344CB8AC3E}">
        <p14:creationId xmlns:p14="http://schemas.microsoft.com/office/powerpoint/2010/main" val="385658501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17518" y="6486525"/>
            <a:ext cx="334782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13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872165"/>
            <a:ext cx="6004328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ヒラギノ角ゴ Pro W3" pitchFamily="-128" charset="-128"/>
                <a:cs typeface="Arial"/>
                <a:sym typeface="Helvetica Light" pitchFamily="-128" charset="0"/>
              </a:rPr>
              <a:t>Combined New Product Development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ヒラギノ角ゴ Pro W3" pitchFamily="-128" charset="-128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0310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2" y="1600587"/>
            <a:ext cx="6004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Centers of Excellence (</a:t>
            </a:r>
            <a:r>
              <a:rPr lang="en-US" sz="1800" kern="900" dirty="0" err="1">
                <a:latin typeface="Arial"/>
                <a:ea typeface="ヒラギノ角ゴ Pro W3" charset="0"/>
                <a:cs typeface="Arial"/>
                <a:sym typeface="Helvetica Light" charset="0"/>
              </a:rPr>
              <a:t>CoEs</a:t>
            </a: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) for new projects </a:t>
            </a:r>
          </a:p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requiring design and testing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CoEs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design and develop fiber optic and copper         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cable assemblies for customers who need to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outsource their design capabilities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Achieve cost savings for customers by using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alternative processes and components to reduce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the purchase price variance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Support the NAI manufacturing process by employing    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DFM principles in the design process</a:t>
            </a:r>
          </a:p>
        </p:txBody>
      </p:sp>
      <p:pic>
        <p:nvPicPr>
          <p:cNvPr id="4" name="Picture 1" descr="NAI PPT_Module 1_Frame 11-A.png">
            <a:extLst>
              <a:ext uri="{FF2B5EF4-FFF2-40B4-BE49-F238E27FC236}">
                <a16:creationId xmlns:a16="http://schemas.microsoft.com/office/drawing/2014/main" id="{4401E557-4B49-FCAA-9C72-05B1229E9F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590" y="1692690"/>
            <a:ext cx="4778442" cy="318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3CD0F-1DFF-1B49-446E-F023D4C435A2}"/>
              </a:ext>
            </a:extLst>
          </p:cNvPr>
          <p:cNvSpPr txBox="1"/>
          <p:nvPr/>
        </p:nvSpPr>
        <p:spPr>
          <a:xfrm>
            <a:off x="8065008" y="118872"/>
            <a:ext cx="3987292" cy="31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D4156-0EC1-C2DE-95F1-7696D7DCFD08}"/>
              </a:ext>
            </a:extLst>
          </p:cNvPr>
          <p:cNvSpPr txBox="1"/>
          <p:nvPr/>
        </p:nvSpPr>
        <p:spPr>
          <a:xfrm>
            <a:off x="1032310" y="645962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27414089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17518" y="6486525"/>
            <a:ext cx="334782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14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933605"/>
            <a:ext cx="5126737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Centers of Excellence (</a:t>
            </a:r>
            <a:r>
              <a:rPr lang="en-US" alt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CoEs</a:t>
            </a: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)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312832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2" y="1600587"/>
            <a:ext cx="33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1" u="sng" kern="900" dirty="0">
                <a:solidFill>
                  <a:srgbClr val="800000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CAD Design &amp; 3D Printing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84084-B3E5-C658-6025-5F22637E9FB6}"/>
              </a:ext>
            </a:extLst>
          </p:cNvPr>
          <p:cNvSpPr txBox="1"/>
          <p:nvPr/>
        </p:nvSpPr>
        <p:spPr>
          <a:xfrm>
            <a:off x="6656832" y="1600587"/>
            <a:ext cx="20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kern="900" dirty="0">
                <a:solidFill>
                  <a:srgbClr val="800000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Testing</a:t>
            </a:r>
            <a:endParaRPr lang="en-US" b="1" dirty="0"/>
          </a:p>
        </p:txBody>
      </p:sp>
      <p:pic>
        <p:nvPicPr>
          <p:cNvPr id="5" name="Picture 4" descr="CAD Design-A.jpg">
            <a:extLst>
              <a:ext uri="{FF2B5EF4-FFF2-40B4-BE49-F238E27FC236}">
                <a16:creationId xmlns:a16="http://schemas.microsoft.com/office/drawing/2014/main" id="{1A071EDF-D0C1-9F0B-2332-593A0BC5F8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47" y="2336625"/>
            <a:ext cx="2367785" cy="1788755"/>
          </a:xfrm>
          <a:prstGeom prst="rect">
            <a:avLst/>
          </a:prstGeom>
        </p:spPr>
      </p:pic>
      <p:pic>
        <p:nvPicPr>
          <p:cNvPr id="6" name="Picture 2" descr="NAI PPT_Module 1_Frame 12-B.png">
            <a:extLst>
              <a:ext uri="{FF2B5EF4-FFF2-40B4-BE49-F238E27FC236}">
                <a16:creationId xmlns:a16="http://schemas.microsoft.com/office/drawing/2014/main" id="{38F42E27-C264-1278-954C-D520102179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631" y="2327097"/>
            <a:ext cx="2423481" cy="179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434A10-B403-8444-92B4-7D9C7B5D4508}"/>
              </a:ext>
            </a:extLst>
          </p:cNvPr>
          <p:cNvSpPr txBox="1"/>
          <p:nvPr/>
        </p:nvSpPr>
        <p:spPr>
          <a:xfrm>
            <a:off x="6656832" y="2187977"/>
            <a:ext cx="539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Thermal, Immersion, Cross-section,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End Face &amp; Geometry,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Tensile, Pressure,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Texture, IL/IR, Electrical Tests</a:t>
            </a:r>
          </a:p>
          <a:p>
            <a:endParaRPr lang="en-US" dirty="0"/>
          </a:p>
        </p:txBody>
      </p:sp>
      <p:pic>
        <p:nvPicPr>
          <p:cNvPr id="10" name="Picture 1" descr="NAI PPT_Module 1_Frame 13-A.png">
            <a:extLst>
              <a:ext uri="{FF2B5EF4-FFF2-40B4-BE49-F238E27FC236}">
                <a16:creationId xmlns:a16="http://schemas.microsoft.com/office/drawing/2014/main" id="{DDE95347-6153-4B17-23E7-87916E0B96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312" y="3216407"/>
            <a:ext cx="2300705" cy="179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NAI PPT_Module 1_Frame 13-B.png">
            <a:extLst>
              <a:ext uri="{FF2B5EF4-FFF2-40B4-BE49-F238E27FC236}">
                <a16:creationId xmlns:a16="http://schemas.microsoft.com/office/drawing/2014/main" id="{A9B336E6-CF41-3C9E-4040-BABEA203AB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753" y="3216408"/>
            <a:ext cx="2382392" cy="179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3E884D-72AD-CA8A-BAF0-CE43425CA963}"/>
              </a:ext>
            </a:extLst>
          </p:cNvPr>
          <p:cNvSpPr txBox="1"/>
          <p:nvPr/>
        </p:nvSpPr>
        <p:spPr>
          <a:xfrm>
            <a:off x="8083296" y="109728"/>
            <a:ext cx="3969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BA8E08-D66E-17D0-97E7-7A46B148AD38}"/>
              </a:ext>
            </a:extLst>
          </p:cNvPr>
          <p:cNvSpPr txBox="1"/>
          <p:nvPr/>
        </p:nvSpPr>
        <p:spPr>
          <a:xfrm>
            <a:off x="969262" y="6413416"/>
            <a:ext cx="23308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93178348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15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83296" y="141319"/>
            <a:ext cx="3749040" cy="2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303" y="1239680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605580"/>
            <a:ext cx="3803247" cy="459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Industrial Technologies</a:t>
            </a: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Devices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Equipment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Telecom 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Communications</a:t>
            </a: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Aerospace / Avionics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Government / Military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Marine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kern="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94ABF-0730-8A24-6AD1-14344D645AD4}"/>
              </a:ext>
            </a:extLst>
          </p:cNvPr>
          <p:cNvSpPr txBox="1"/>
          <p:nvPr/>
        </p:nvSpPr>
        <p:spPr>
          <a:xfrm>
            <a:off x="876621" y="949641"/>
            <a:ext cx="7087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Technologies for Critical Applications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C38BB-057C-5E59-01AA-3BA168CC9E1B}"/>
              </a:ext>
            </a:extLst>
          </p:cNvPr>
          <p:cNvSpPr txBox="1"/>
          <p:nvPr/>
        </p:nvSpPr>
        <p:spPr>
          <a:xfrm>
            <a:off x="876621" y="6408404"/>
            <a:ext cx="36953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8DCD-6E25-C83D-5BDB-A9F2BBD6C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70" y="1605580"/>
            <a:ext cx="3264369" cy="202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EA066A-CDC4-254B-4231-855B7E2D4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870" y="3906130"/>
            <a:ext cx="3264369" cy="2611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CE0F68-2160-C633-06CB-D19DBFA77A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667" y="3919164"/>
            <a:ext cx="2793234" cy="1863087"/>
          </a:xfrm>
          <a:prstGeom prst="rect">
            <a:avLst/>
          </a:prstGeom>
        </p:spPr>
      </p:pic>
      <p:pic>
        <p:nvPicPr>
          <p:cNvPr id="16" name="Picture 2" descr="wallpaper: F 16 Fighter Jet Wallpapers">
            <a:extLst>
              <a:ext uri="{FF2B5EF4-FFF2-40B4-BE49-F238E27FC236}">
                <a16:creationId xmlns:a16="http://schemas.microsoft.com/office/drawing/2014/main" id="{A50A440E-BACF-416B-6403-422DE8B4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667" y="1611443"/>
            <a:ext cx="2780539" cy="20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3910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16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151" y="901811"/>
            <a:ext cx="6088349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Technologies for Aerospace Applications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996" y="124476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479202"/>
            <a:ext cx="4621255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Commercial &amp; Military Aerospace &amp; Avionics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Harnesses for commercial &amp; super 1</a:t>
            </a:r>
            <a:r>
              <a:rPr lang="en-US" sz="1800" kern="900" baseline="300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st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class integrated cabin experience</a:t>
            </a: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Multiple applications from actuator motors for seating, entertainment and communications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harnesses for anti-collision system, antenna cables &amp; radar systems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 communication systems to assist pilot navigation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ITAR Registered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7F046-A744-EB4F-F323-BCD0BF633321}"/>
              </a:ext>
            </a:extLst>
          </p:cNvPr>
          <p:cNvSpPr txBox="1"/>
          <p:nvPr/>
        </p:nvSpPr>
        <p:spPr>
          <a:xfrm>
            <a:off x="7982712" y="155448"/>
            <a:ext cx="413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1CDFA-2705-27B3-A9B7-883C74BA35A3}"/>
              </a:ext>
            </a:extLst>
          </p:cNvPr>
          <p:cNvSpPr txBox="1"/>
          <p:nvPr/>
        </p:nvSpPr>
        <p:spPr>
          <a:xfrm>
            <a:off x="880904" y="6389043"/>
            <a:ext cx="61341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pic>
        <p:nvPicPr>
          <p:cNvPr id="3" name="Picture 2" descr="A picture containing tower, building, sky, outdoor&#10;&#10;Description automatically generated">
            <a:extLst>
              <a:ext uri="{FF2B5EF4-FFF2-40B4-BE49-F238E27FC236}">
                <a16:creationId xmlns:a16="http://schemas.microsoft.com/office/drawing/2014/main" id="{81C57643-97A3-EED7-664B-7D6E7F947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47" y="3950208"/>
            <a:ext cx="2108666" cy="2989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C3928-89A7-8E13-E6CB-E87AF1A534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18" y="2552916"/>
            <a:ext cx="3671692" cy="2063211"/>
          </a:xfrm>
          <a:prstGeom prst="rect">
            <a:avLst/>
          </a:prstGeom>
        </p:spPr>
      </p:pic>
      <p:pic>
        <p:nvPicPr>
          <p:cNvPr id="10" name="Picture 9" descr="A 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109EF2E6-8942-2C0D-7042-ABBAA9B448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47" y="5632029"/>
            <a:ext cx="1961520" cy="1307680"/>
          </a:xfrm>
          <a:prstGeom prst="rect">
            <a:avLst/>
          </a:prstGeom>
        </p:spPr>
      </p:pic>
      <p:pic>
        <p:nvPicPr>
          <p:cNvPr id="12" name="Picture 11" descr="Rows of seats in an airplane&#10;&#10;Description automatically generated with medium confidence">
            <a:extLst>
              <a:ext uri="{FF2B5EF4-FFF2-40B4-BE49-F238E27FC236}">
                <a16:creationId xmlns:a16="http://schemas.microsoft.com/office/drawing/2014/main" id="{EACBA537-55A7-18D2-A3FD-8B82F0918C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47" y="2143593"/>
            <a:ext cx="2108666" cy="1559250"/>
          </a:xfrm>
          <a:prstGeom prst="rect">
            <a:avLst/>
          </a:prstGeom>
        </p:spPr>
      </p:pic>
      <p:pic>
        <p:nvPicPr>
          <p:cNvPr id="13" name="Picture 12" descr="A 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D7218FE1-0DAD-1C04-15BF-C6CC611D59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18" y="719741"/>
            <a:ext cx="2442663" cy="1628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C9AA3E-891A-FDE8-9CB4-86304EF9B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718" y="4820860"/>
            <a:ext cx="3178274" cy="21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1749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17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874357"/>
            <a:ext cx="6455665" cy="46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Stringent Quality Management Systems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0310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3" y="1536192"/>
            <a:ext cx="495604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Fiber Optics: Inline Quality Control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All assemblies are 100% inspected.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State-of-the-art </a:t>
            </a:r>
          </a:p>
          <a:p>
            <a:pPr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equipment used for: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Insertion Loss / Return Loss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Attenuation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Geometry, including concentricity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and light continuity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End face inspection after polishing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Air cleaning equipment removes  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contaminants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6EE47-09DF-D9C8-F557-3AEBF8FAB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805" y="1654611"/>
            <a:ext cx="5300497" cy="3871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68F907-0829-FF03-1F5D-60EB225792CB}"/>
              </a:ext>
            </a:extLst>
          </p:cNvPr>
          <p:cNvSpPr txBox="1"/>
          <p:nvPr/>
        </p:nvSpPr>
        <p:spPr>
          <a:xfrm>
            <a:off x="8010144" y="146304"/>
            <a:ext cx="3712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4605C-97E6-C657-BA7B-34D5524C04A4}"/>
              </a:ext>
            </a:extLst>
          </p:cNvPr>
          <p:cNvSpPr txBox="1"/>
          <p:nvPr/>
        </p:nvSpPr>
        <p:spPr>
          <a:xfrm>
            <a:off x="969263" y="6519672"/>
            <a:ext cx="21305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249964471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18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07" y="902373"/>
            <a:ext cx="5798839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Stringent Quality Management Systems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4882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2" y="1536190"/>
            <a:ext cx="538701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Copper: Inline Quality Control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All assemblies are 100% inspected.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Electrical test include continuity,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high voltage (</a:t>
            </a:r>
            <a:r>
              <a:rPr lang="en-US" sz="1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HiPot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) and capacity.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Some of the tests we perform include: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sz="1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Subassy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electrical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Manufacturing visual inspection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QA inspection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Plug blade height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Tensile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Pressure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Texture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Insertion Loss / Return Loss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B33FD-7F16-4F63-D7FB-0802D212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717" y="3014413"/>
            <a:ext cx="5300283" cy="3258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6E7D2-C318-5250-0270-D8139C312E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246" y="1586505"/>
            <a:ext cx="2992953" cy="1929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ABE55-2E7A-DA5B-2EB9-ED2DC9CD5A2D}"/>
              </a:ext>
            </a:extLst>
          </p:cNvPr>
          <p:cNvSpPr txBox="1"/>
          <p:nvPr/>
        </p:nvSpPr>
        <p:spPr>
          <a:xfrm>
            <a:off x="8046720" y="167468"/>
            <a:ext cx="4032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F8FF8-D101-AEAE-A233-A6F6BAA68097}"/>
              </a:ext>
            </a:extLst>
          </p:cNvPr>
          <p:cNvSpPr txBox="1"/>
          <p:nvPr/>
        </p:nvSpPr>
        <p:spPr>
          <a:xfrm>
            <a:off x="830588" y="6448071"/>
            <a:ext cx="38145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380160456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19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471" y="925179"/>
            <a:ext cx="5827776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Stringent Quality Management Systems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764" y="125796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581912"/>
            <a:ext cx="57070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1800" dirty="0">
                <a:latin typeface="Arial"/>
                <a:cs typeface="Arial"/>
              </a:rPr>
              <a:t>Sampling of Many Additional Quality Policies &amp; Tools: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APQP project tracking tools used to monitor progress 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Critical to Quality (CTQ) process adds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another layer of testing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Corrective action taken, when needed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Equipment calibrations maintained 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by dedicated crew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Regular Kaizen events to improve process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Customers have access to all QC data 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for their project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AI PPT_Module 1_Frame 28-A.png">
            <a:extLst>
              <a:ext uri="{FF2B5EF4-FFF2-40B4-BE49-F238E27FC236}">
                <a16:creationId xmlns:a16="http://schemas.microsoft.com/office/drawing/2014/main" id="{4E621797-5A88-F73A-4500-7B3B76743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833" y="1654611"/>
            <a:ext cx="4866707" cy="320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0D02C-BBB2-2962-FCD4-4A41C1409F68}"/>
              </a:ext>
            </a:extLst>
          </p:cNvPr>
          <p:cNvSpPr txBox="1"/>
          <p:nvPr/>
        </p:nvSpPr>
        <p:spPr>
          <a:xfrm>
            <a:off x="8046720" y="167468"/>
            <a:ext cx="392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58876-5BE7-0082-8128-27B856849753}"/>
              </a:ext>
            </a:extLst>
          </p:cNvPr>
          <p:cNvSpPr txBox="1"/>
          <p:nvPr/>
        </p:nvSpPr>
        <p:spPr>
          <a:xfrm>
            <a:off x="949471" y="6431661"/>
            <a:ext cx="34762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837505564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>
            <a:extLst>
              <a:ext uri="{FF2B5EF4-FFF2-40B4-BE49-F238E27FC236}">
                <a16:creationId xmlns:a16="http://schemas.microsoft.com/office/drawing/2014/main" id="{2BA55596-86AE-4AA4-93E3-07E0A88AAB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184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C0A9B420-8ADA-4A5B-AD76-B9DC418C87D6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8196" name="Shape 912">
            <a:extLst>
              <a:ext uri="{FF2B5EF4-FFF2-40B4-BE49-F238E27FC236}">
                <a16:creationId xmlns:a16="http://schemas.microsoft.com/office/drawing/2014/main" id="{05D4FAE3-E623-4578-A3F9-25E7C5B0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787" y="1919872"/>
            <a:ext cx="3734998" cy="245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n-US" altLang="en-US" sz="14350" b="1" dirty="0">
                <a:solidFill>
                  <a:schemeClr val="bg1"/>
                </a:solidFill>
                <a:latin typeface="Helvetica Neue" pitchFamily="-128" charset="0"/>
                <a:sym typeface="San Francisco Display Light" charset="0"/>
              </a:rPr>
              <a:t>XXX</a:t>
            </a:r>
          </a:p>
        </p:txBody>
      </p:sp>
      <p:sp>
        <p:nvSpPr>
          <p:cNvPr id="9" name="Shape 913">
            <a:extLst>
              <a:ext uri="{FF2B5EF4-FFF2-40B4-BE49-F238E27FC236}">
                <a16:creationId xmlns:a16="http://schemas.microsoft.com/office/drawing/2014/main" id="{B8427018-FD09-47F3-B6BD-152A8179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857" y="4148275"/>
            <a:ext cx="4039394" cy="536301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kern="900" dirty="0">
                <a:latin typeface="Helvetica Light" charset="0"/>
                <a:ea typeface="ヒラギノ角ゴ Pro W3" charset="0"/>
                <a:cs typeface="ヒラギノ角ゴ Pro W3" charset="0"/>
                <a:sym typeface="Helvetica Light" charset="0"/>
              </a:rPr>
              <a:t>XXXX XXXXX XXXX </a:t>
            </a:r>
            <a:r>
              <a:rPr lang="en-US" sz="2400" kern="900" dirty="0" err="1">
                <a:latin typeface="Helvetica Light" charset="0"/>
                <a:ea typeface="ヒラギノ角ゴ Pro W3" charset="0"/>
                <a:cs typeface="ヒラギノ角ゴ Pro W3" charset="0"/>
                <a:sym typeface="Helvetica Light" charset="0"/>
              </a:rPr>
              <a:t>XXXX</a:t>
            </a:r>
            <a:endParaRPr lang="en-US" sz="2400" kern="900" dirty="0">
              <a:latin typeface="Helvetica Light" charset="0"/>
              <a:ea typeface="ヒラギノ角ゴ Pro W3" charset="0"/>
              <a:cs typeface="ヒラギノ角ゴ Pro W3" charset="0"/>
              <a:sym typeface="Helvetica Light" charset="0"/>
            </a:endParaRPr>
          </a:p>
        </p:txBody>
      </p:sp>
      <p:pic>
        <p:nvPicPr>
          <p:cNvPr id="2" name="Picture 1" descr="NAI-Title Fram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10"/>
            <a:ext cx="12192000" cy="6873144"/>
          </a:xfrm>
          <a:prstGeom prst="rect">
            <a:avLst/>
          </a:prstGeom>
        </p:spPr>
      </p:pic>
      <p:sp>
        <p:nvSpPr>
          <p:cNvPr id="8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6523"/>
            <a:ext cx="12192000" cy="447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NAI and KSM</a:t>
            </a:r>
            <a:br>
              <a:rPr lang="en-US" sz="36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</a:t>
            </a:r>
            <a:r>
              <a:rPr 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 New &amp; Stronger Company</a:t>
            </a:r>
            <a:b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2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Combined Resources for Custom Interconnect Solutions</a:t>
            </a:r>
            <a:b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14350" b="1" dirty="0">
              <a:solidFill>
                <a:schemeClr val="bg1"/>
              </a:solidFill>
              <a:latin typeface="Arial"/>
              <a:ea typeface="ヒラギノ角ゴ Pro W3" charset="0"/>
              <a:cs typeface="Arial"/>
              <a:sym typeface="San Francisco Display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83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8" grpId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20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73" y="8792819"/>
            <a:ext cx="452116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08" y="908845"/>
            <a:ext cx="2304288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Certifications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4251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44533" y="1508760"/>
            <a:ext cx="5891355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ISO 9001:2015 – for overall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ISO 13485:2016 – for medical product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TL 9000-H R6.2/5.7 – for telecom 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product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AS 9100 Rev D– for aerospace product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ITAR registered</a:t>
            </a:r>
            <a:endParaRPr lang="en-US" altLang="en-US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2021 C-TPAT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2021 AEO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2020 OEA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Nadcap Accredited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UL and (C(UL) Certifications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endParaRPr lang="en-US" altLang="en-US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Let us know what certifications you need!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241F4-4D5B-0B6D-6B61-0625EA4777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826" y="1640135"/>
            <a:ext cx="1718274" cy="2373042"/>
          </a:xfrm>
          <a:prstGeom prst="rect">
            <a:avLst/>
          </a:prstGeom>
        </p:spPr>
      </p:pic>
      <p:pic>
        <p:nvPicPr>
          <p:cNvPr id="7" name="Picture 1" descr="NAI PPT_Module 1_Frame 26-A.png">
            <a:extLst>
              <a:ext uri="{FF2B5EF4-FFF2-40B4-BE49-F238E27FC236}">
                <a16:creationId xmlns:a16="http://schemas.microsoft.com/office/drawing/2014/main" id="{89BB9593-9B81-298D-E60D-5975CD03A4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3512" y="4376859"/>
            <a:ext cx="1930114" cy="236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5711A2-6660-F332-87D3-E7016BEEE8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4205">
            <a:off x="10077313" y="2142979"/>
            <a:ext cx="1718276" cy="2373042"/>
          </a:xfrm>
          <a:prstGeom prst="rect">
            <a:avLst/>
          </a:prstGeom>
        </p:spPr>
      </p:pic>
      <p:pic>
        <p:nvPicPr>
          <p:cNvPr id="1026" name="Picture 2" descr="ITAR Manufacturing | ITAR Machine Shop | Trace-A-Matic">
            <a:extLst>
              <a:ext uri="{FF2B5EF4-FFF2-40B4-BE49-F238E27FC236}">
                <a16:creationId xmlns:a16="http://schemas.microsoft.com/office/drawing/2014/main" id="{D4658159-4FD3-68C8-18FF-AD5E6C6F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888" y="639511"/>
            <a:ext cx="2618313" cy="26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PC Logo PNG Transparent &amp; SVG Vector - Freebie Supply">
            <a:extLst>
              <a:ext uri="{FF2B5EF4-FFF2-40B4-BE49-F238E27FC236}">
                <a16:creationId xmlns:a16="http://schemas.microsoft.com/office/drawing/2014/main" id="{C4A79E32-CEE2-0E94-C054-E009F58B6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4987" y="521100"/>
            <a:ext cx="1313925" cy="13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l Logos">
            <a:extLst>
              <a:ext uri="{FF2B5EF4-FFF2-40B4-BE49-F238E27FC236}">
                <a16:creationId xmlns:a16="http://schemas.microsoft.com/office/drawing/2014/main" id="{B7667787-91B7-76E0-0224-8DE5024A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525" y="5247016"/>
            <a:ext cx="866788" cy="8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SA logo, Vector Logo of CSA brand free download (eps, ai, png, cdr ...">
            <a:extLst>
              <a:ext uri="{FF2B5EF4-FFF2-40B4-BE49-F238E27FC236}">
                <a16:creationId xmlns:a16="http://schemas.microsoft.com/office/drawing/2014/main" id="{4BE85321-632F-D0A7-DAB9-819A1315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4950" y="5247016"/>
            <a:ext cx="802325" cy="8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FC4B9-4A28-D02C-C967-6EACAB8D418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445" y="3059901"/>
            <a:ext cx="2415404" cy="1704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39893-4876-7C83-B1D7-5A48AC40A469}"/>
              </a:ext>
            </a:extLst>
          </p:cNvPr>
          <p:cNvSpPr txBox="1"/>
          <p:nvPr/>
        </p:nvSpPr>
        <p:spPr>
          <a:xfrm>
            <a:off x="8001000" y="113335"/>
            <a:ext cx="3867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28E98-91F0-D33A-D084-4C82107870DC}"/>
              </a:ext>
            </a:extLst>
          </p:cNvPr>
          <p:cNvSpPr txBox="1"/>
          <p:nvPr/>
        </p:nvSpPr>
        <p:spPr>
          <a:xfrm>
            <a:off x="844533" y="6431661"/>
            <a:ext cx="2191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22932957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21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727" y="780815"/>
            <a:ext cx="4089042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472C4"/>
                </a:solidFill>
                <a:latin typeface="Arial"/>
                <a:cs typeface="Arial"/>
              </a:rPr>
              <a:t>Broad Global Footprint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ヒラギノ角ゴ Pro W3" pitchFamily="-128" charset="-128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226" y="1153129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6858B20-C7B8-7710-89A9-CD51F5D9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31" y="1315460"/>
            <a:ext cx="1755573" cy="23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CB11D21D-92CC-F7C0-ACC3-5C150582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23" y="4009748"/>
            <a:ext cx="1974819" cy="272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252C33A6-BFBD-B61A-1077-8F955A52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685" y="3962448"/>
            <a:ext cx="1880750" cy="259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>
            <a:extLst>
              <a:ext uri="{FF2B5EF4-FFF2-40B4-BE49-F238E27FC236}">
                <a16:creationId xmlns:a16="http://schemas.microsoft.com/office/drawing/2014/main" id="{658808A5-50CF-6108-8149-8505875D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458" y="1315460"/>
            <a:ext cx="1880750" cy="24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AD3D5A-5F17-0747-EA94-293E2219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1390" y="1202192"/>
            <a:ext cx="1960832" cy="280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extLst>
              <a:ext uri="{FF2B5EF4-FFF2-40B4-BE49-F238E27FC236}">
                <a16:creationId xmlns:a16="http://schemas.microsoft.com/office/drawing/2014/main" id="{571AB3B1-333E-F689-C476-8E1C4725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989" y="1307567"/>
            <a:ext cx="1810412" cy="270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66B78EF6-C9E6-74DF-1328-B20C49D6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306" y="3962448"/>
            <a:ext cx="1932178" cy="244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3F82A-02E2-7527-B492-E7D79CA944F0}"/>
              </a:ext>
            </a:extLst>
          </p:cNvPr>
          <p:cNvSpPr txBox="1"/>
          <p:nvPr/>
        </p:nvSpPr>
        <p:spPr>
          <a:xfrm>
            <a:off x="8074152" y="140346"/>
            <a:ext cx="3895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D46903-1CA1-CCC0-C5F1-F2CC0A543C8A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4092" y="1370771"/>
            <a:ext cx="1098507" cy="8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7FD868-F6F1-BE87-6653-1385BC63A74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622" y="4082786"/>
            <a:ext cx="938647" cy="748691"/>
          </a:xfrm>
          <a:prstGeom prst="rect">
            <a:avLst/>
          </a:prstGeom>
          <a:noFill/>
        </p:spPr>
      </p:pic>
      <p:pic>
        <p:nvPicPr>
          <p:cNvPr id="18" name="Picture 17" descr="Photo">
            <a:extLst>
              <a:ext uri="{FF2B5EF4-FFF2-40B4-BE49-F238E27FC236}">
                <a16:creationId xmlns:a16="http://schemas.microsoft.com/office/drawing/2014/main" id="{D5E8573E-288B-146C-09E7-D2AFE8A9BD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262" y="4082786"/>
            <a:ext cx="990970" cy="74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3">
            <a:extLst>
              <a:ext uri="{FF2B5EF4-FFF2-40B4-BE49-F238E27FC236}">
                <a16:creationId xmlns:a16="http://schemas.microsoft.com/office/drawing/2014/main" id="{18E9AD27-DBA9-8B9A-3822-25076392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401" y="1230434"/>
            <a:ext cx="2097173" cy="23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1E177E-7D93-8C71-C7EA-888233402AF7}"/>
              </a:ext>
            </a:extLst>
          </p:cNvPr>
          <p:cNvSpPr txBox="1"/>
          <p:nvPr/>
        </p:nvSpPr>
        <p:spPr>
          <a:xfrm>
            <a:off x="9639495" y="2215896"/>
            <a:ext cx="2330509" cy="1517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U.S. Production 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 - KSM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 #5 – Warrenville, IL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27745 Diehl Road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Warrenville, IL 60555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Phone: 800-299-2236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600" kern="1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b="1" kern="1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 Details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- 25,569 sq. ft.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- 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 9001:2015, AS9100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47D149-37DF-E152-0696-77BD5072A1ED}"/>
              </a:ext>
            </a:extLst>
          </p:cNvPr>
          <p:cNvSpPr txBox="1"/>
          <p:nvPr/>
        </p:nvSpPr>
        <p:spPr>
          <a:xfrm>
            <a:off x="4271930" y="4904515"/>
            <a:ext cx="2052678" cy="2131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Mexico Production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 - KSM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 #3 – Matamoros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7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Diagonal Lorenzo De La Garza #59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 Norte 4 y General Pedro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Hinojosa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Ciudad Industrial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Heroica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Matamoros, Tamps,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Mexico C.P. 87494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700" b="1" kern="1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b="1" kern="1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 Details</a:t>
            </a:r>
            <a:endParaRPr lang="en-US" sz="700" kern="1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- 21,022 sq. ft.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ISO 9001: 2015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408C8B-1297-8382-B00A-B794A24F4B5A}"/>
              </a:ext>
            </a:extLst>
          </p:cNvPr>
          <p:cNvSpPr txBox="1"/>
          <p:nvPr/>
        </p:nvSpPr>
        <p:spPr>
          <a:xfrm>
            <a:off x="6068401" y="4962873"/>
            <a:ext cx="2052679" cy="16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Mexico Production Facility - KSM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 #6 – Guadalajara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Prolongacion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Lopez </a:t>
            </a:r>
            <a:r>
              <a:rPr lang="en-US" sz="6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Mateos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18000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Privada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Las Flores 3 Y 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Santa Cruz de Las Flores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Tlajomulco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Zuniga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Jalisco, Mexico 45640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600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b="1" kern="1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 Details</a:t>
            </a:r>
            <a:endParaRPr lang="en-US" sz="700" kern="1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- 21,990 sq. ft.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</a:t>
            </a:r>
            <a:r>
              <a:rPr lang="en-US" sz="6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9001: 2015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D45B57-8DB7-CFE8-2E3E-5383B2394022}"/>
              </a:ext>
            </a:extLst>
          </p:cNvPr>
          <p:cNvSpPr txBox="1"/>
          <p:nvPr/>
        </p:nvSpPr>
        <p:spPr>
          <a:xfrm>
            <a:off x="608531" y="6590306"/>
            <a:ext cx="60944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258227851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86525"/>
            <a:ext cx="393700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22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51" y="941517"/>
            <a:ext cx="3849625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Why this Acquisition?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78" y="132197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876621" y="1565760"/>
            <a:ext cx="6054531" cy="397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ea typeface="ヒラギノ角ゴ Pro W3" charset="0"/>
                <a:cs typeface="Arial"/>
                <a:sym typeface="Helvetica Light" charset="0"/>
              </a:rPr>
              <a:t>Benefits f</a:t>
            </a:r>
            <a:r>
              <a:rPr lang="en-US" sz="1800" dirty="0">
                <a:latin typeface="Arial"/>
                <a:ea typeface="ヒラギノ角ゴ Pro W3" charset="0"/>
                <a:cs typeface="Arial"/>
                <a:sym typeface="Helvetica Light" charset="0"/>
              </a:rPr>
              <a:t>or NAI &amp; KSM Customers:</a:t>
            </a:r>
            <a:endParaRPr lang="en-US" sz="1800" kern="900" dirty="0"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Larger geographical footprint</a:t>
            </a: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Access to wholesale distribution for cable and electronic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Global sourcing for cost containment and reduction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Common commitment to quality and a continuous improvement culture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Expanded sales team with inside service and applications support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Additional finished goods inventory and Vendor Managed Inventory (VMI) option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Broadens experience base in market segments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4737C-DF31-0D12-DBCD-DBBCB9763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219" y="3751646"/>
            <a:ext cx="4621255" cy="2296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2654A-2623-2690-1442-A1E95F302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219" y="1105308"/>
            <a:ext cx="1749707" cy="2465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52EC1-B89C-6003-8E55-C6FECEEE19C2}"/>
              </a:ext>
            </a:extLst>
          </p:cNvPr>
          <p:cNvSpPr txBox="1"/>
          <p:nvPr/>
        </p:nvSpPr>
        <p:spPr>
          <a:xfrm>
            <a:off x="6696456" y="100584"/>
            <a:ext cx="4962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A41C2-14E7-D8F4-8CE2-402D147B87F0}"/>
              </a:ext>
            </a:extLst>
          </p:cNvPr>
          <p:cNvSpPr txBox="1"/>
          <p:nvPr/>
        </p:nvSpPr>
        <p:spPr>
          <a:xfrm>
            <a:off x="836676" y="6388084"/>
            <a:ext cx="37444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59755300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>
            <a:extLst>
              <a:ext uri="{FF2B5EF4-FFF2-40B4-BE49-F238E27FC236}">
                <a16:creationId xmlns:a16="http://schemas.microsoft.com/office/drawing/2014/main" id="{2BA55596-86AE-4AA4-93E3-07E0A88AAB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184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C0A9B420-8ADA-4A5B-AD76-B9DC418C87D6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23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pic>
        <p:nvPicPr>
          <p:cNvPr id="3" name="Picture 2" descr="NAI-Thank You Frame_r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" y="-10010"/>
            <a:ext cx="12192000" cy="6873144"/>
          </a:xfrm>
          <a:prstGeom prst="rect">
            <a:avLst/>
          </a:prstGeom>
        </p:spPr>
      </p:pic>
      <p:sp>
        <p:nvSpPr>
          <p:cNvPr id="6" name="Shape 913">
            <a:extLst>
              <a:ext uri="{FF2B5EF4-FFF2-40B4-BE49-F238E27FC236}">
                <a16:creationId xmlns:a16="http://schemas.microsoft.com/office/drawing/2014/main" id="{B34477E7-A46A-43B3-9042-F4DF5CB4F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1" y="968276"/>
            <a:ext cx="11837959" cy="543739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Thank You!</a:t>
            </a:r>
            <a:endParaRPr lang="en-US" sz="3200" b="1" kern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7" name="Shape 913">
            <a:extLst>
              <a:ext uri="{FF2B5EF4-FFF2-40B4-BE49-F238E27FC236}">
                <a16:creationId xmlns:a16="http://schemas.microsoft.com/office/drawing/2014/main" id="{B34477E7-A46A-43B3-9042-F4DF5CB4F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61" y="5246691"/>
            <a:ext cx="3059580" cy="420628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www.nai-group.com</a:t>
            </a:r>
            <a:endParaRPr lang="en-US" sz="2400" kern="9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256A-6AB4-7BA2-C5B0-7C252303D0B9}"/>
              </a:ext>
            </a:extLst>
          </p:cNvPr>
          <p:cNvSpPr txBox="1"/>
          <p:nvPr/>
        </p:nvSpPr>
        <p:spPr>
          <a:xfrm>
            <a:off x="7841996" y="5226172"/>
            <a:ext cx="372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www.ksmelectronics.com</a:t>
            </a:r>
          </a:p>
        </p:txBody>
      </p:sp>
    </p:spTree>
    <p:extLst>
      <p:ext uri="{BB962C8B-B14F-4D97-AF65-F5344CB8AC3E}">
        <p14:creationId xmlns:p14="http://schemas.microsoft.com/office/powerpoint/2010/main" val="4081835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dvAuto="0"/>
      <p:bldP spid="7" grpId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3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51" y="877849"/>
            <a:ext cx="3400900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Why this Acquisition?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340" y="1203104"/>
            <a:ext cx="584468" cy="13048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987551" y="1565760"/>
            <a:ext cx="5971033" cy="3216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ea typeface="ヒラギノ角ゴ Pro W3" charset="0"/>
                <a:cs typeface="Arial"/>
                <a:sym typeface="Helvetica Light" charset="0"/>
              </a:rPr>
              <a:t>Benefits f</a:t>
            </a:r>
            <a:r>
              <a:rPr lang="en-US" sz="1800" dirty="0">
                <a:latin typeface="Arial"/>
                <a:ea typeface="ヒラギノ角ゴ Pro W3" charset="0"/>
                <a:cs typeface="Arial"/>
                <a:sym typeface="Helvetica Light" charset="0"/>
              </a:rPr>
              <a:t>or KSM Electronics:</a:t>
            </a:r>
            <a:endParaRPr lang="en-US" sz="1800" kern="900" dirty="0"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Added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ngineering capability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Additional production capacity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Provides a presence in Asia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Strong financial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acking with access to capital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Access to additional customers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Leverages a combined supply chain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Adds fiber optic technology to product portfolio</a:t>
            </a:r>
            <a:endParaRPr lang="en-US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Renews capability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with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electro-mechanical builds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7C6A9-DDB7-20E7-95D8-DC142B62C8AE}"/>
              </a:ext>
            </a:extLst>
          </p:cNvPr>
          <p:cNvSpPr txBox="1"/>
          <p:nvPr/>
        </p:nvSpPr>
        <p:spPr>
          <a:xfrm>
            <a:off x="8165593" y="155448"/>
            <a:ext cx="3859712" cy="31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B5E3C-CC8E-2330-29F5-F79594077552}"/>
              </a:ext>
            </a:extLst>
          </p:cNvPr>
          <p:cNvSpPr txBox="1"/>
          <p:nvPr/>
        </p:nvSpPr>
        <p:spPr>
          <a:xfrm>
            <a:off x="987551" y="6486525"/>
            <a:ext cx="24319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F70D2-9690-E434-75C2-51BB670E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479" y="743134"/>
            <a:ext cx="4551970" cy="3413978"/>
          </a:xfrm>
          <a:prstGeom prst="rect">
            <a:avLst/>
          </a:prstGeom>
        </p:spPr>
      </p:pic>
      <p:pic>
        <p:nvPicPr>
          <p:cNvPr id="12" name="Picture 11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34ECCFE-F448-206B-C262-B8A64EB8F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79" y="4266420"/>
            <a:ext cx="2954699" cy="222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0963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4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885317"/>
            <a:ext cx="3794761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Why this Acquisition?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922" y="121224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969263" y="1565760"/>
            <a:ext cx="5989321" cy="4222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ea typeface="ヒラギノ角ゴ Pro W3" charset="0"/>
                <a:cs typeface="Arial"/>
                <a:sym typeface="Helvetica Light" charset="0"/>
              </a:rPr>
              <a:t>Benefits f</a:t>
            </a:r>
            <a:r>
              <a:rPr lang="en-US" sz="1800" dirty="0">
                <a:latin typeface="Arial"/>
                <a:ea typeface="ヒラギノ角ゴ Pro W3" charset="0"/>
                <a:cs typeface="Arial"/>
                <a:sym typeface="Helvetica Light" charset="0"/>
              </a:rPr>
              <a:t>or NAI:</a:t>
            </a:r>
            <a:endParaRPr lang="en-US" sz="1800" kern="900" dirty="0"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Expansion of Industrial business – </a:t>
            </a:r>
            <a:b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hi flex cable, servo motors, etc.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 market expertise in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ilitary,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erospace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/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Avionics,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arine, Security, and Transportation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Wholesale pricing from KSM distribution business </a:t>
            </a:r>
            <a:b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for cable and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Common quality commitment &amp; continuous improvement culture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Access to additional customers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Adds Vendor Managed Inventory (VMI) capabilities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for NAI customers</a:t>
            </a:r>
            <a:endParaRPr lang="en-US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Broadens experience base in market segments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4737C-DF31-0D12-DBCD-DBBCB9763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32" y="3883431"/>
            <a:ext cx="4497284" cy="2234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2654A-2623-2690-1442-A1E95F302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036" y="1063224"/>
            <a:ext cx="1880613" cy="2650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A2874B-6679-866F-1607-B0D503CB90C7}"/>
              </a:ext>
            </a:extLst>
          </p:cNvPr>
          <p:cNvSpPr txBox="1"/>
          <p:nvPr/>
        </p:nvSpPr>
        <p:spPr>
          <a:xfrm>
            <a:off x="8138160" y="146304"/>
            <a:ext cx="3814656" cy="31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090DB-A7F9-129A-D1EB-E82399258C8E}"/>
              </a:ext>
            </a:extLst>
          </p:cNvPr>
          <p:cNvSpPr txBox="1"/>
          <p:nvPr/>
        </p:nvSpPr>
        <p:spPr>
          <a:xfrm>
            <a:off x="969264" y="6475343"/>
            <a:ext cx="37265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98016124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5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4" y="881309"/>
            <a:ext cx="5755102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NAI Connectivity Solutions – Overview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196" y="126030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969264" y="1576208"/>
            <a:ext cx="5989320" cy="424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Agile designer and manufacturer of custom cable,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harness and electro-mechanical assemblies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Custom  Engineering &amp; Manufacturing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Flexible, Nimble and Quick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Centers of Excellence (</a:t>
            </a:r>
            <a:r>
              <a:rPr lang="en-US" sz="1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CoEs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) for New </a:t>
            </a:r>
            <a:endParaRPr lang="en-US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Product Development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Global Sourcing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Products for Critical Applications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Relentless Quality Management Systems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An Organization Focused on Learning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Strong Financial Backing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Injection Molding &amp; Cleanroom Manufacturing</a:t>
            </a: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74F8F-9A1A-FFB0-2755-6FACA17F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049" y="2708097"/>
            <a:ext cx="5250951" cy="3205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ADC48-32F2-D6EF-DF0D-D6C9B88FFF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647" y="1674519"/>
            <a:ext cx="2641205" cy="1480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8EB27-9883-E3DA-F5A6-739B5E68B101}"/>
              </a:ext>
            </a:extLst>
          </p:cNvPr>
          <p:cNvSpPr txBox="1"/>
          <p:nvPr/>
        </p:nvSpPr>
        <p:spPr>
          <a:xfrm>
            <a:off x="8138020" y="109728"/>
            <a:ext cx="3914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7676D-EC13-ACE7-8B62-F0AD48E49E29}"/>
              </a:ext>
            </a:extLst>
          </p:cNvPr>
          <p:cNvSpPr txBox="1"/>
          <p:nvPr/>
        </p:nvSpPr>
        <p:spPr>
          <a:xfrm>
            <a:off x="969264" y="6463268"/>
            <a:ext cx="39142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30502724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6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4" y="899701"/>
            <a:ext cx="6281928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KSM Connectivity Solutions - Overview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3053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4" y="1536192"/>
            <a:ext cx="4405079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an agile designer and manufacturer of custom cable, harness and electro-mechanical assemblies.  KSM is also a renowned distributor of cable and 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electronic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components.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Engineering and Manufacturing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Value-added Services, such as Laser and Inkjet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rinting, </a:t>
            </a:r>
            <a:r>
              <a:rPr lang="en-US" kern="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utosplice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Machining,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Ultrasonic Welding, 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Hi-flex Robotic and Servo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otor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ables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Locations in Florida, Illinois and Mexico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Vendor Managed Inventory (VMI)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Flexible, Nimble and Quick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Financial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acking</a:t>
            </a:r>
          </a:p>
        </p:txBody>
      </p:sp>
      <p:pic>
        <p:nvPicPr>
          <p:cNvPr id="4" name="Picture 3" descr="A picture containing person, indoor, clothing, engineering&#10;&#10;Description automatically generated">
            <a:extLst>
              <a:ext uri="{FF2B5EF4-FFF2-40B4-BE49-F238E27FC236}">
                <a16:creationId xmlns:a16="http://schemas.microsoft.com/office/drawing/2014/main" id="{5F4E1EB6-16CA-C256-6647-A1B0C222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32" y="3065630"/>
            <a:ext cx="5182344" cy="1935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BC1A4-3B80-3079-313A-53B572D5D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32" y="1728609"/>
            <a:ext cx="2129441" cy="1098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8F0FFA-2766-45FA-F335-ABABDBCD38D3}"/>
              </a:ext>
            </a:extLst>
          </p:cNvPr>
          <p:cNvSpPr txBox="1"/>
          <p:nvPr/>
        </p:nvSpPr>
        <p:spPr>
          <a:xfrm>
            <a:off x="8092440" y="129483"/>
            <a:ext cx="3959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9D27F-C786-FF10-0912-7F978E751286}"/>
              </a:ext>
            </a:extLst>
          </p:cNvPr>
          <p:cNvSpPr txBox="1"/>
          <p:nvPr/>
        </p:nvSpPr>
        <p:spPr>
          <a:xfrm>
            <a:off x="969264" y="647489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76873149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7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832" y="878741"/>
            <a:ext cx="2313432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Portrait of NAI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39680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536192"/>
            <a:ext cx="6694611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5 plants with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nearly 500,000 sq. ft. production capacity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2.5 million assemblies/month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25 million terminations/month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2,000 personnel and growing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120 degreed engineers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Flexible and nimble; ramp up quickly for new projects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Global procurement network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Global operations for value &amp; proximity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Dedicated cells for Hi Mix / Low Volume &amp; Hi Volume / Low Mix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Injection Molding Capability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Serves Industrial, Medical and Telecom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ndustries</a:t>
            </a:r>
          </a:p>
        </p:txBody>
      </p:sp>
      <p:pic>
        <p:nvPicPr>
          <p:cNvPr id="3" name="Picture 2" descr="NAI Team Montage-A.jpg">
            <a:extLst>
              <a:ext uri="{FF2B5EF4-FFF2-40B4-BE49-F238E27FC236}">
                <a16:creationId xmlns:a16="http://schemas.microsoft.com/office/drawing/2014/main" id="{3C33C8F1-24A9-F6EC-1439-501A18B482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089" y="1674519"/>
            <a:ext cx="4629561" cy="2325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4D9C0-04C4-BE66-A7AF-36328E247DB9}"/>
              </a:ext>
            </a:extLst>
          </p:cNvPr>
          <p:cNvSpPr txBox="1"/>
          <p:nvPr/>
        </p:nvSpPr>
        <p:spPr>
          <a:xfrm>
            <a:off x="8046720" y="143360"/>
            <a:ext cx="3764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48511-1E61-3D4A-5D38-FBB0C4EDFC39}"/>
              </a:ext>
            </a:extLst>
          </p:cNvPr>
          <p:cNvSpPr txBox="1"/>
          <p:nvPr/>
        </p:nvSpPr>
        <p:spPr>
          <a:xfrm>
            <a:off x="876621" y="64632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369977520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8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19" y="875805"/>
            <a:ext cx="2677015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Portrait of KSM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052" y="1303423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0119" y="1484677"/>
            <a:ext cx="5745481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2 plants with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nearly 100,000 sq. ft. production capacity in Mexico and the U.S.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350 personnel capable of supporting various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custom requirements of customers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Low Volume / High Mix custom wire harness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capabilities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Flexible and nimble; ramp up quickly for new projects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Provider of wire and cable distribution services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Serves similar industries as NAI, plus Military, Marine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Aerospace/Avionics, Security, Transportation, </a:t>
            </a:r>
            <a:b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nd Energy</a:t>
            </a:r>
          </a:p>
          <a:p>
            <a:pPr>
              <a:lnSpc>
                <a:spcPct val="150000"/>
              </a:lnSpc>
              <a:defRPr/>
            </a:pP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76E3F-B482-1334-8B1F-7BB4CC93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99" y="1329520"/>
            <a:ext cx="2898884" cy="2034024"/>
          </a:xfrm>
          <a:prstGeom prst="rect">
            <a:avLst/>
          </a:prstGeom>
        </p:spPr>
      </p:pic>
      <p:pic>
        <p:nvPicPr>
          <p:cNvPr id="1026" name="Picture 2" descr="cable assembly produced to specification">
            <a:extLst>
              <a:ext uri="{FF2B5EF4-FFF2-40B4-BE49-F238E27FC236}">
                <a16:creationId xmlns:a16="http://schemas.microsoft.com/office/drawing/2014/main" id="{B63498D5-4354-F168-4DB2-9CF7C2CB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797" y="3632236"/>
            <a:ext cx="3554044" cy="26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D6598-7E8A-E36F-C104-3C3103A56293}"/>
              </a:ext>
            </a:extLst>
          </p:cNvPr>
          <p:cNvSpPr txBox="1"/>
          <p:nvPr/>
        </p:nvSpPr>
        <p:spPr>
          <a:xfrm>
            <a:off x="8138160" y="118872"/>
            <a:ext cx="3672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38D02-A600-5A96-6B37-D1D41627A91A}"/>
              </a:ext>
            </a:extLst>
          </p:cNvPr>
          <p:cNvSpPr txBox="1"/>
          <p:nvPr/>
        </p:nvSpPr>
        <p:spPr>
          <a:xfrm>
            <a:off x="1076324" y="6562725"/>
            <a:ext cx="60934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194556724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9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75" y="928561"/>
            <a:ext cx="3849625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Combined Capabilities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060" y="1285400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2679192" y="1496912"/>
            <a:ext cx="8522715" cy="10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 New &amp; Stronger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E2C63-A0F7-495E-CA9A-A0CE9F14D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45" y="2698179"/>
            <a:ext cx="2075509" cy="169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AA3FA-8298-DF75-9897-F42E3383A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730" y="2840432"/>
            <a:ext cx="2809524" cy="1449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780C2-C50C-05ED-0E42-DA26B3F4D394}"/>
              </a:ext>
            </a:extLst>
          </p:cNvPr>
          <p:cNvSpPr txBox="1"/>
          <p:nvPr/>
        </p:nvSpPr>
        <p:spPr>
          <a:xfrm>
            <a:off x="8101584" y="109728"/>
            <a:ext cx="3813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B1D5F-5AC7-1CD9-803B-1B0A3FDB9929}"/>
              </a:ext>
            </a:extLst>
          </p:cNvPr>
          <p:cNvSpPr txBox="1"/>
          <p:nvPr/>
        </p:nvSpPr>
        <p:spPr>
          <a:xfrm>
            <a:off x="1047751" y="6519236"/>
            <a:ext cx="60769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408C0-1A42-4703-EADA-F31B77610629}"/>
              </a:ext>
            </a:extLst>
          </p:cNvPr>
          <p:cNvSpPr txBox="1"/>
          <p:nvPr/>
        </p:nvSpPr>
        <p:spPr>
          <a:xfrm>
            <a:off x="5497876" y="3066626"/>
            <a:ext cx="718711" cy="84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kern="10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7301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2321</Words>
  <Application>Microsoft Office PowerPoint</Application>
  <PresentationFormat>Widescreen</PresentationFormat>
  <Paragraphs>327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 Light</vt:lpstr>
      <vt:lpstr>Helvetica Neue</vt:lpstr>
      <vt:lpstr>San Francisco Display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steve@novab2bmarketing.com</dc:creator>
  <cp:keywords/>
  <dc:description/>
  <cp:lastModifiedBy>Steve Bork</cp:lastModifiedBy>
  <cp:revision>134</cp:revision>
  <dcterms:created xsi:type="dcterms:W3CDTF">2017-09-14T16:38:27Z</dcterms:created>
  <dcterms:modified xsi:type="dcterms:W3CDTF">2023-11-10T18:58:55Z</dcterms:modified>
  <cp:category/>
</cp:coreProperties>
</file>