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58" r:id="rId3"/>
    <p:sldId id="259" r:id="rId4"/>
    <p:sldId id="291" r:id="rId5"/>
    <p:sldId id="290" r:id="rId6"/>
    <p:sldId id="272" r:id="rId7"/>
    <p:sldId id="273" r:id="rId8"/>
    <p:sldId id="277" r:id="rId9"/>
    <p:sldId id="292" r:id="rId10"/>
    <p:sldId id="276" r:id="rId11"/>
    <p:sldId id="278" r:id="rId12"/>
    <p:sldId id="275" r:id="rId13"/>
    <p:sldId id="279" r:id="rId14"/>
    <p:sldId id="280" r:id="rId15"/>
    <p:sldId id="274" r:id="rId16"/>
    <p:sldId id="295" r:id="rId17"/>
    <p:sldId id="284" r:id="rId18"/>
    <p:sldId id="287" r:id="rId19"/>
    <p:sldId id="288" r:id="rId20"/>
    <p:sldId id="285" r:id="rId21"/>
    <p:sldId id="296" r:id="rId22"/>
    <p:sldId id="293" r:id="rId23"/>
    <p:sldId id="26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67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>
          <p15:clr>
            <a:srgbClr val="A4A3A4"/>
          </p15:clr>
        </p15:guide>
        <p15:guide id="4" pos="516">
          <p15:clr>
            <a:srgbClr val="A4A3A4"/>
          </p15:clr>
        </p15:guide>
        <p15:guide id="5" orient="horz" pos="2527">
          <p15:clr>
            <a:srgbClr val="A4A3A4"/>
          </p15:clr>
        </p15:guide>
        <p15:guide id="6">
          <p15:clr>
            <a:srgbClr val="A4A3A4"/>
          </p15:clr>
        </p15:guide>
        <p15:guide id="7" orient="horz" pos="2474">
          <p15:clr>
            <a:srgbClr val="A4A3A4"/>
          </p15:clr>
        </p15:guide>
        <p15:guide id="8" orient="horz" pos="249">
          <p15:clr>
            <a:srgbClr val="A4A3A4"/>
          </p15:clr>
        </p15:guide>
        <p15:guide id="9" orient="horz" pos="2520">
          <p15:clr>
            <a:srgbClr val="A4A3A4"/>
          </p15:clr>
        </p15:guide>
        <p15:guide id="10" pos="9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87B258-DAB5-424B-BEF0-FCB3858513BC}" v="1" dt="2023-09-27T20:26:17.1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33" autoAdjust="0"/>
    <p:restoredTop sz="94694"/>
  </p:normalViewPr>
  <p:slideViewPr>
    <p:cSldViewPr snapToGrid="0">
      <p:cViewPr varScale="1">
        <p:scale>
          <a:sx n="68" d="100"/>
          <a:sy n="68" d="100"/>
        </p:scale>
        <p:origin x="876" y="48"/>
      </p:cViewPr>
      <p:guideLst>
        <p:guide orient="horz" pos="1267"/>
        <p:guide pos="3840"/>
        <p:guide orient="horz"/>
        <p:guide pos="516"/>
        <p:guide orient="horz" pos="2527"/>
        <p:guide/>
        <p:guide orient="horz" pos="2474"/>
        <p:guide orient="horz" pos="249"/>
        <p:guide orient="horz" pos="2520"/>
        <p:guide pos="9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ve Bork" userId="b16460f8680c0577" providerId="LiveId" clId="{A887B258-DAB5-424B-BEF0-FCB3858513BC}"/>
    <pc:docChg chg="addSld delSld modSld">
      <pc:chgData name="Steve Bork" userId="b16460f8680c0577" providerId="LiveId" clId="{A887B258-DAB5-424B-BEF0-FCB3858513BC}" dt="2023-09-27T20:26:20.940" v="15" actId="2696"/>
      <pc:docMkLst>
        <pc:docMk/>
      </pc:docMkLst>
      <pc:sldChg chg="modSp mod">
        <pc:chgData name="Steve Bork" userId="b16460f8680c0577" providerId="LiveId" clId="{A887B258-DAB5-424B-BEF0-FCB3858513BC}" dt="2023-09-26T20:06:55.221" v="8" actId="20577"/>
        <pc:sldMkLst>
          <pc:docMk/>
          <pc:sldMk cId="2768731493" sldId="272"/>
        </pc:sldMkLst>
        <pc:spChg chg="mod">
          <ac:chgData name="Steve Bork" userId="b16460f8680c0577" providerId="LiveId" clId="{A887B258-DAB5-424B-BEF0-FCB3858513BC}" dt="2023-09-26T20:06:55.221" v="8" actId="20577"/>
          <ac:spMkLst>
            <pc:docMk/>
            <pc:sldMk cId="2768731493" sldId="272"/>
            <ac:spMk id="2" creationId="{8AD099B8-CAEE-4042-23A9-B36E95A7D40C}"/>
          </ac:spMkLst>
        </pc:spChg>
      </pc:sldChg>
      <pc:sldChg chg="modSp mod">
        <pc:chgData name="Steve Bork" userId="b16460f8680c0577" providerId="LiveId" clId="{A887B258-DAB5-424B-BEF0-FCB3858513BC}" dt="2023-09-26T20:08:34.381" v="13" actId="20577"/>
        <pc:sldMkLst>
          <pc:docMk/>
          <pc:sldMk cId="1194556724" sldId="277"/>
        </pc:sldMkLst>
        <pc:spChg chg="mod">
          <ac:chgData name="Steve Bork" userId="b16460f8680c0577" providerId="LiveId" clId="{A887B258-DAB5-424B-BEF0-FCB3858513BC}" dt="2023-09-26T20:08:34.381" v="13" actId="20577"/>
          <ac:spMkLst>
            <pc:docMk/>
            <pc:sldMk cId="1194556724" sldId="277"/>
            <ac:spMk id="2" creationId="{8AD099B8-CAEE-4042-23A9-B36E95A7D40C}"/>
          </ac:spMkLst>
        </pc:spChg>
      </pc:sldChg>
      <pc:sldChg chg="del">
        <pc:chgData name="Steve Bork" userId="b16460f8680c0577" providerId="LiveId" clId="{A887B258-DAB5-424B-BEF0-FCB3858513BC}" dt="2023-09-27T20:26:20.940" v="15" actId="2696"/>
        <pc:sldMkLst>
          <pc:docMk/>
          <pc:sldMk cId="2258227851" sldId="294"/>
        </pc:sldMkLst>
      </pc:sldChg>
      <pc:sldChg chg="add">
        <pc:chgData name="Steve Bork" userId="b16460f8680c0577" providerId="LiveId" clId="{A887B258-DAB5-424B-BEF0-FCB3858513BC}" dt="2023-09-27T20:26:17.197" v="14"/>
        <pc:sldMkLst>
          <pc:docMk/>
          <pc:sldMk cId="3789760095" sldId="29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54C4D4-12F8-450E-82F5-B8AC04C4021A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E9405B-4D18-4421-88EC-0FE86F49E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25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>
                <a:solidFill>
                  <a:schemeClr val="tx1"/>
                </a:solidFill>
              </a:rPr>
              <a:t>Main title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9405B-4D18-4421-88EC-0FE86F49E0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2266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838B80DD-45AE-4083-8D99-C989D3363E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id="{FA26FC67-B6F3-4456-B7F4-C3C54BCAF1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Main text slide with subhead; with optional image.  Note a title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in the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header can be set up for the presentation topic, or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sub-topics. 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Please use font sizes shown.</a:t>
            </a:r>
          </a:p>
        </p:txBody>
      </p:sp>
    </p:spTree>
    <p:extLst>
      <p:ext uri="{BB962C8B-B14F-4D97-AF65-F5344CB8AC3E}">
        <p14:creationId xmlns:p14="http://schemas.microsoft.com/office/powerpoint/2010/main" val="13699782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838B80DD-45AE-4083-8D99-C989D3363E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id="{FA26FC67-B6F3-4456-B7F4-C3C54BCAF1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Main text slide with subhead; with optional image.  Note a title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in the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header can be set up for the presentation topic, or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sub-topics. 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Please use font sizes shown.</a:t>
            </a:r>
          </a:p>
        </p:txBody>
      </p:sp>
    </p:spTree>
    <p:extLst>
      <p:ext uri="{BB962C8B-B14F-4D97-AF65-F5344CB8AC3E}">
        <p14:creationId xmlns:p14="http://schemas.microsoft.com/office/powerpoint/2010/main" val="40024992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838B80DD-45AE-4083-8D99-C989D3363E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id="{FA26FC67-B6F3-4456-B7F4-C3C54BCAF1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Main text slide with subhead; with optional image.  Note a title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in the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header can be set up for the presentation topic, or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sub-topics. 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Please use font sizes shown.</a:t>
            </a:r>
          </a:p>
        </p:txBody>
      </p:sp>
    </p:spTree>
    <p:extLst>
      <p:ext uri="{BB962C8B-B14F-4D97-AF65-F5344CB8AC3E}">
        <p14:creationId xmlns:p14="http://schemas.microsoft.com/office/powerpoint/2010/main" val="272652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838B80DD-45AE-4083-8D99-C989D3363E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id="{FA26FC67-B6F3-4456-B7F4-C3C54BCAF1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Main text slide with subhead; with optional image.  Note a title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in the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header can be set up for the presentation topic, or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sub-topics. 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Please use font sizes shown.</a:t>
            </a:r>
          </a:p>
        </p:txBody>
      </p:sp>
    </p:spTree>
    <p:extLst>
      <p:ext uri="{BB962C8B-B14F-4D97-AF65-F5344CB8AC3E}">
        <p14:creationId xmlns:p14="http://schemas.microsoft.com/office/powerpoint/2010/main" val="7615894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838B80DD-45AE-4083-8D99-C989D3363E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id="{FA26FC67-B6F3-4456-B7F4-C3C54BCAF1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Main text slide with subhead; with optional image.  Note a title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in the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header can be set up for the presentation topic, or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sub-topics. 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Please use font sizes shown.</a:t>
            </a:r>
          </a:p>
        </p:txBody>
      </p:sp>
    </p:spTree>
    <p:extLst>
      <p:ext uri="{BB962C8B-B14F-4D97-AF65-F5344CB8AC3E}">
        <p14:creationId xmlns:p14="http://schemas.microsoft.com/office/powerpoint/2010/main" val="24066474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838B80DD-45AE-4083-8D99-C989D3363E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id="{FA26FC67-B6F3-4456-B7F4-C3C54BCAF1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Main text slide with subhead; with optional image.  Note a title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in the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header can be set up for the presentation topic, or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sub-topics. 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Please use font sizes shown.</a:t>
            </a:r>
          </a:p>
        </p:txBody>
      </p:sp>
    </p:spTree>
    <p:extLst>
      <p:ext uri="{BB962C8B-B14F-4D97-AF65-F5344CB8AC3E}">
        <p14:creationId xmlns:p14="http://schemas.microsoft.com/office/powerpoint/2010/main" val="29045561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838B80DD-45AE-4083-8D99-C989D3363E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id="{FA26FC67-B6F3-4456-B7F4-C3C54BCAF1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Main text slide with subhead; with optional image.  Note a title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in the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header can be set up for the presentation topic, or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sub-topics. 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Please use font sizes shown.</a:t>
            </a:r>
          </a:p>
        </p:txBody>
      </p:sp>
    </p:spTree>
    <p:extLst>
      <p:ext uri="{BB962C8B-B14F-4D97-AF65-F5344CB8AC3E}">
        <p14:creationId xmlns:p14="http://schemas.microsoft.com/office/powerpoint/2010/main" val="38998763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838B80DD-45AE-4083-8D99-C989D3363E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id="{FA26FC67-B6F3-4456-B7F4-C3C54BCAF1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Main text slide with subhead; with optional image.  Note a title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in the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header can be set up for the presentation topic, or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sub-topics. 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Please use font sizes shown.</a:t>
            </a:r>
          </a:p>
        </p:txBody>
      </p:sp>
    </p:spTree>
    <p:extLst>
      <p:ext uri="{BB962C8B-B14F-4D97-AF65-F5344CB8AC3E}">
        <p14:creationId xmlns:p14="http://schemas.microsoft.com/office/powerpoint/2010/main" val="42135235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838B80DD-45AE-4083-8D99-C989D3363E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id="{FA26FC67-B6F3-4456-B7F4-C3C54BCAF1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Main text slide with subhead; with optional image.  Note a title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in the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header can be set up for the presentation topic, or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sub-topics. 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Please use font sizes shown.</a:t>
            </a:r>
          </a:p>
        </p:txBody>
      </p:sp>
    </p:spTree>
    <p:extLst>
      <p:ext uri="{BB962C8B-B14F-4D97-AF65-F5344CB8AC3E}">
        <p14:creationId xmlns:p14="http://schemas.microsoft.com/office/powerpoint/2010/main" val="31988361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838B80DD-45AE-4083-8D99-C989D3363E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id="{FA26FC67-B6F3-4456-B7F4-C3C54BCAF1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Main text slide with subhead; with optional image.  Note a title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in the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header can be set up for the presentation topic, or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sub-topics. 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Please use font sizes shown.</a:t>
            </a:r>
          </a:p>
        </p:txBody>
      </p:sp>
    </p:spTree>
    <p:extLst>
      <p:ext uri="{BB962C8B-B14F-4D97-AF65-F5344CB8AC3E}">
        <p14:creationId xmlns:p14="http://schemas.microsoft.com/office/powerpoint/2010/main" val="1509883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For secondary title, if needed (optional).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9405B-4D18-4421-88EC-0FE86F49E0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3838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838B80DD-45AE-4083-8D99-C989D3363E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id="{FA26FC67-B6F3-4456-B7F4-C3C54BCAF1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Main text slide with subhead; with optional image.  Note a title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in the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header can be set up for the presentation topic, or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sub-topics. 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Please use font sizes shown.</a:t>
            </a:r>
          </a:p>
        </p:txBody>
      </p:sp>
    </p:spTree>
    <p:extLst>
      <p:ext uri="{BB962C8B-B14F-4D97-AF65-F5344CB8AC3E}">
        <p14:creationId xmlns:p14="http://schemas.microsoft.com/office/powerpoint/2010/main" val="25690319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838B80DD-45AE-4083-8D99-C989D3363E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id="{FA26FC67-B6F3-4456-B7F4-C3C54BCAF1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Main text slide with subhead; with optional image.  Note a title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in the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header can be set up for the presentation topic, or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sub-topics. 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Please use font sizes shown.</a:t>
            </a:r>
          </a:p>
        </p:txBody>
      </p:sp>
    </p:spTree>
    <p:extLst>
      <p:ext uri="{BB962C8B-B14F-4D97-AF65-F5344CB8AC3E}">
        <p14:creationId xmlns:p14="http://schemas.microsoft.com/office/powerpoint/2010/main" val="35896806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838B80DD-45AE-4083-8D99-C989D3363E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id="{FA26FC67-B6F3-4456-B7F4-C3C54BCAF1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Main text slide with subhead; with optional image.  Note a title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in the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header can be set up for the presentation topic, or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sub-topics. 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Please use font sizes shown.</a:t>
            </a:r>
          </a:p>
        </p:txBody>
      </p:sp>
    </p:spTree>
    <p:extLst>
      <p:ext uri="{BB962C8B-B14F-4D97-AF65-F5344CB8AC3E}">
        <p14:creationId xmlns:p14="http://schemas.microsoft.com/office/powerpoint/2010/main" val="42558743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Final closing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9405B-4D18-4421-88EC-0FE86F49E08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50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838B80DD-45AE-4083-8D99-C989D3363E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id="{FA26FC67-B6F3-4456-B7F4-C3C54BCAF1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Main text slide with subhead; with optional image.  Note a title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in the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header can be set up for the presentation topic, or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sub-topics. 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Please use font sizes shown.</a:t>
            </a:r>
          </a:p>
        </p:txBody>
      </p:sp>
    </p:spTree>
    <p:extLst>
      <p:ext uri="{BB962C8B-B14F-4D97-AF65-F5344CB8AC3E}">
        <p14:creationId xmlns:p14="http://schemas.microsoft.com/office/powerpoint/2010/main" val="3589680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838B80DD-45AE-4083-8D99-C989D3363E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id="{FA26FC67-B6F3-4456-B7F4-C3C54BCAF1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Main text slide with subhead; with optional image.  Note a title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in the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header can be set up for the presentation topic, or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sub-topics. 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Please use font sizes shown.</a:t>
            </a:r>
          </a:p>
        </p:txBody>
      </p:sp>
    </p:spTree>
    <p:extLst>
      <p:ext uri="{BB962C8B-B14F-4D97-AF65-F5344CB8AC3E}">
        <p14:creationId xmlns:p14="http://schemas.microsoft.com/office/powerpoint/2010/main" val="1067732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838B80DD-45AE-4083-8D99-C989D3363E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id="{FA26FC67-B6F3-4456-B7F4-C3C54BCAF1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Main text slide with subhead; with optional image.  Note a title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in the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header can be set up for the presentation topic, or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sub-topics. 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Please use font sizes shown.</a:t>
            </a:r>
          </a:p>
        </p:txBody>
      </p:sp>
    </p:spTree>
    <p:extLst>
      <p:ext uri="{BB962C8B-B14F-4D97-AF65-F5344CB8AC3E}">
        <p14:creationId xmlns:p14="http://schemas.microsoft.com/office/powerpoint/2010/main" val="4090686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838B80DD-45AE-4083-8D99-C989D3363E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id="{FA26FC67-B6F3-4456-B7F4-C3C54BCAF1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Main text slide with subhead; with optional image.  Note a title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in the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header can be set up for the presentation topic, or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sub-topics. 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Please use font sizes shown.</a:t>
            </a:r>
          </a:p>
        </p:txBody>
      </p:sp>
    </p:spTree>
    <p:extLst>
      <p:ext uri="{BB962C8B-B14F-4D97-AF65-F5344CB8AC3E}">
        <p14:creationId xmlns:p14="http://schemas.microsoft.com/office/powerpoint/2010/main" val="152017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838B80DD-45AE-4083-8D99-C989D3363E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id="{FA26FC67-B6F3-4456-B7F4-C3C54BCAF1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Main text slide with subhead; with optional image.  Note a title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in the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header can be set up for the presentation topic, or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sub-topics. 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Please use font sizes shown.</a:t>
            </a:r>
          </a:p>
        </p:txBody>
      </p:sp>
    </p:spTree>
    <p:extLst>
      <p:ext uri="{BB962C8B-B14F-4D97-AF65-F5344CB8AC3E}">
        <p14:creationId xmlns:p14="http://schemas.microsoft.com/office/powerpoint/2010/main" val="38945694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838B80DD-45AE-4083-8D99-C989D3363E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id="{FA26FC67-B6F3-4456-B7F4-C3C54BCAF1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Main text slide with subhead; with optional image.  Note a title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in the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header can be set up for the presentation topic, or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sub-topics. 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Please use font sizes shown.</a:t>
            </a:r>
          </a:p>
        </p:txBody>
      </p:sp>
    </p:spTree>
    <p:extLst>
      <p:ext uri="{BB962C8B-B14F-4D97-AF65-F5344CB8AC3E}">
        <p14:creationId xmlns:p14="http://schemas.microsoft.com/office/powerpoint/2010/main" val="1042962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838B80DD-45AE-4083-8D99-C989D3363E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id="{FA26FC67-B6F3-4456-B7F4-C3C54BCAF1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Main text slide with subhead; with optional image.  Note a title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in the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header can be set up for the presentation topic, or </a:t>
            </a:r>
            <a:r>
              <a:rPr lang="en-US" altLang="en-US" b="1">
                <a:latin typeface="Helvetica Neue" pitchFamily="-128" charset="0"/>
                <a:ea typeface="ヒラギノ角ゴ Pro W3" pitchFamily="-128" charset="-128"/>
              </a:rPr>
              <a:t>sub-topics.  </a:t>
            </a:r>
            <a:r>
              <a:rPr lang="en-US" altLang="en-US" b="1" dirty="0">
                <a:latin typeface="Helvetica Neue" pitchFamily="-128" charset="0"/>
                <a:ea typeface="ヒラギノ角ゴ Pro W3" pitchFamily="-128" charset="-128"/>
              </a:rPr>
              <a:t>Please use font sizes shown.</a:t>
            </a:r>
          </a:p>
        </p:txBody>
      </p:sp>
    </p:spTree>
    <p:extLst>
      <p:ext uri="{BB962C8B-B14F-4D97-AF65-F5344CB8AC3E}">
        <p14:creationId xmlns:p14="http://schemas.microsoft.com/office/powerpoint/2010/main" val="3879952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02C1DD-D3A5-2897-6351-5076234ADC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73144"/>
          </a:xfrm>
          <a:prstGeom prst="rect">
            <a:avLst/>
          </a:prstGeom>
        </p:spPr>
      </p:pic>
      <p:sp>
        <p:nvSpPr>
          <p:cNvPr id="3" name="Shape 15">
            <a:extLst>
              <a:ext uri="{FF2B5EF4-FFF2-40B4-BE49-F238E27FC236}">
                <a16:creationId xmlns:a16="http://schemas.microsoft.com/office/drawing/2014/main" id="{52DC64B2-670E-486A-AB4A-CCC2049467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35277" y="6542688"/>
            <a:ext cx="1988037" cy="220573"/>
          </a:xfrm>
          <a:prstGeom prst="rect">
            <a:avLst/>
          </a:prstGeom>
          <a:noFill/>
          <a:ln>
            <a:noFill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6" charset="0"/>
                <a:ea typeface="ヒラギノ角ゴ Pro W3" pitchFamily="-126" charset="-128"/>
                <a:sym typeface="Helvetica Light" pitchFamily="-126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6" charset="0"/>
                <a:ea typeface="ヒラギノ角ゴ Pro W3" pitchFamily="-126" charset="-128"/>
                <a:sym typeface="Helvetica Light" pitchFamily="-126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6" charset="0"/>
                <a:ea typeface="ヒラギノ角ゴ Pro W3" pitchFamily="-126" charset="-128"/>
                <a:sym typeface="Helvetica Light" pitchFamily="-126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6" charset="0"/>
                <a:ea typeface="ヒラギノ角ゴ Pro W3" pitchFamily="-126" charset="-128"/>
                <a:sym typeface="Helvetica Light" pitchFamily="-126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6" charset="0"/>
                <a:ea typeface="ヒラギノ角ゴ Pro W3" pitchFamily="-126" charset="-128"/>
                <a:sym typeface="Helvetica Light" pitchFamily="-126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6" charset="0"/>
                <a:ea typeface="ヒラギノ角ゴ Pro W3" pitchFamily="-126" charset="-128"/>
                <a:sym typeface="Helvetica Light" pitchFamily="-126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6" charset="0"/>
                <a:ea typeface="ヒラギノ角ゴ Pro W3" pitchFamily="-126" charset="-128"/>
                <a:sym typeface="Helvetica Light" pitchFamily="-126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6" charset="0"/>
                <a:ea typeface="ヒラギノ角ゴ Pro W3" pitchFamily="-126" charset="-128"/>
                <a:sym typeface="Helvetica Light" pitchFamily="-126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6" charset="0"/>
                <a:ea typeface="ヒラギノ角ゴ Pro W3" pitchFamily="-126" charset="-128"/>
                <a:sym typeface="Helvetica Light" pitchFamily="-126" charset="0"/>
              </a:defRPr>
            </a:lvl9pPr>
          </a:lstStyle>
          <a:p>
            <a:pPr eaLnBrk="1">
              <a:defRPr/>
            </a:pPr>
            <a:r>
              <a:rPr lang="en-US" sz="1100" b="0" i="0" kern="1300" spc="0" dirty="0">
                <a:solidFill>
                  <a:schemeClr val="bg1">
                    <a:lumMod val="50000"/>
                  </a:schemeClr>
                </a:solidFill>
                <a:latin typeface="Arial"/>
                <a:cs typeface="Helvetica 86 HeavyItalic"/>
              </a:rPr>
              <a:t>Reliable Connectivity Solutions</a:t>
            </a:r>
            <a:endParaRPr lang="en-US" altLang="en-US" sz="1100" b="0" i="0" kern="1300" spc="0" dirty="0">
              <a:solidFill>
                <a:schemeClr val="bg1">
                  <a:lumMod val="50000"/>
                </a:schemeClr>
              </a:solidFill>
              <a:latin typeface="Arial"/>
              <a:cs typeface="Helvetica 86 HeavyItalic"/>
              <a:sym typeface="San Francisco Display Regular" charset="0"/>
            </a:endParaRPr>
          </a:p>
        </p:txBody>
      </p:sp>
      <p:pic>
        <p:nvPicPr>
          <p:cNvPr id="13" name="Picture 12" descr="NAI-Content Fram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73144"/>
          </a:xfrm>
          <a:prstGeom prst="rect">
            <a:avLst/>
          </a:prstGeom>
        </p:spPr>
      </p:pic>
      <p:sp>
        <p:nvSpPr>
          <p:cNvPr id="6" name="Shape 12">
            <a:extLst>
              <a:ext uri="{FF2B5EF4-FFF2-40B4-BE49-F238E27FC236}">
                <a16:creationId xmlns:a16="http://schemas.microsoft.com/office/drawing/2014/main" id="{F170F50C-3B2B-4822-8131-4291BD8929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811000" y="6486525"/>
            <a:ext cx="241300" cy="3460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7624800-0F3D-4AA3-B0DC-344717232D4B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776787" y="6510947"/>
            <a:ext cx="171808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 b="1" kern="1300" dirty="0">
                <a:solidFill>
                  <a:schemeClr val="bg1">
                    <a:lumMod val="50000"/>
                  </a:schemeClr>
                </a:solidFill>
                <a:latin typeface="Arial"/>
                <a:cs typeface="Helvetica 86 HeavyItalic"/>
              </a:rPr>
              <a:t>Reliable Connectivity Solutions</a:t>
            </a:r>
            <a:endParaRPr lang="en-US" altLang="en-US" sz="800" b="1" kern="1300" dirty="0">
              <a:solidFill>
                <a:schemeClr val="bg1">
                  <a:lumMod val="50000"/>
                </a:schemeClr>
              </a:solidFill>
              <a:latin typeface="Arial"/>
              <a:cs typeface="Helvetica 86 HeavyItalic"/>
              <a:sym typeface="San Francisco Display Regular" charset="0"/>
            </a:endParaRPr>
          </a:p>
        </p:txBody>
      </p:sp>
      <p:pic>
        <p:nvPicPr>
          <p:cNvPr id="2" name="Picture 1" descr="NAI Logo wR_CMYK.ai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6" y="87314"/>
            <a:ext cx="584200" cy="4911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57416A-BAEE-42D8-4CAB-05B856C3A83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064249" cy="693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07493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- Horizontal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35871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397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fif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jfif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jpg"/><Relationship Id="rId12" Type="http://schemas.openxmlformats.org/officeDocument/2006/relationships/image" Target="../media/image6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g"/><Relationship Id="rId11" Type="http://schemas.openxmlformats.org/officeDocument/2006/relationships/image" Target="../media/image60.jpg"/><Relationship Id="rId5" Type="http://schemas.openxmlformats.org/officeDocument/2006/relationships/image" Target="../media/image54.jp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1">
            <a:extLst>
              <a:ext uri="{FF2B5EF4-FFF2-40B4-BE49-F238E27FC236}">
                <a16:creationId xmlns:a16="http://schemas.microsoft.com/office/drawing/2014/main" id="{8F3EDBFB-9AAE-4885-BDDD-33E9914EE4C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1844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371475" indent="-142875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5715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8001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10287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12573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14859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17145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19431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fld id="{8A8E974C-6DD3-4B37-8448-9EE33C32AB44}" type="slidenum">
              <a:rPr lang="en-US" altLang="en-US" sz="800">
                <a:solidFill>
                  <a:srgbClr val="53585F"/>
                </a:solidFill>
                <a:latin typeface="San Francisco Display Regular" charset="0"/>
                <a:sym typeface="San Francisco Display Regular" charset="0"/>
              </a:rPr>
              <a:pPr/>
              <a:t>1</a:t>
            </a:fld>
            <a:endParaRPr lang="en-US" altLang="en-US" sz="800">
              <a:solidFill>
                <a:srgbClr val="53585F"/>
              </a:solidFill>
              <a:latin typeface="San Francisco Display Regular" charset="0"/>
              <a:sym typeface="San Francisco Display Regular" charset="0"/>
            </a:endParaRPr>
          </a:p>
        </p:txBody>
      </p:sp>
      <p:pic>
        <p:nvPicPr>
          <p:cNvPr id="2" name="Picture 1" descr="NAI-Intro Frame_r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010"/>
            <a:ext cx="12192000" cy="687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92208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911">
            <a:extLst>
              <a:ext uri="{FF2B5EF4-FFF2-40B4-BE49-F238E27FC236}">
                <a16:creationId xmlns:a16="http://schemas.microsoft.com/office/drawing/2014/main" id="{CE490361-0AC0-47B5-990B-59A605FD50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76888" y="6486525"/>
            <a:ext cx="375412" cy="3460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371475" indent="-142875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5715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8001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10287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12573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14859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17145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19431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fld id="{A8381070-84B4-49F1-A2D2-C9FDF97AF49E}" type="slidenum">
              <a:rPr lang="en-US" altLang="en-US" sz="800">
                <a:solidFill>
                  <a:srgbClr val="53585F"/>
                </a:solidFill>
                <a:latin typeface="San Francisco Display Regular" charset="0"/>
                <a:sym typeface="San Francisco Display Regular" charset="0"/>
              </a:rPr>
              <a:pPr/>
              <a:t>10</a:t>
            </a:fld>
            <a:endParaRPr lang="en-US" altLang="en-US" sz="800" dirty="0">
              <a:solidFill>
                <a:srgbClr val="53585F"/>
              </a:solidFill>
              <a:latin typeface="San Francisco Display Regular" charset="0"/>
              <a:sym typeface="San Francisco Display Regular" charset="0"/>
            </a:endParaRPr>
          </a:p>
        </p:txBody>
      </p:sp>
      <p:sp>
        <p:nvSpPr>
          <p:cNvPr id="11" name="Shape 913">
            <a:extLst>
              <a:ext uri="{FF2B5EF4-FFF2-40B4-BE49-F238E27FC236}">
                <a16:creationId xmlns:a16="http://schemas.microsoft.com/office/drawing/2014/main" id="{71105926-2435-404B-B9E6-C0815DA98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621" y="3749208"/>
            <a:ext cx="4621255" cy="12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b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endParaRPr lang="en-US" altLang="en-US" sz="3000" dirty="0"/>
          </a:p>
          <a:p>
            <a:endParaRPr lang="en-US" altLang="en-US" sz="3000" dirty="0"/>
          </a:p>
        </p:txBody>
      </p:sp>
      <p:sp>
        <p:nvSpPr>
          <p:cNvPr id="8" name="Shape 912">
            <a:extLst>
              <a:ext uri="{FF2B5EF4-FFF2-40B4-BE49-F238E27FC236}">
                <a16:creationId xmlns:a16="http://schemas.microsoft.com/office/drawing/2014/main" id="{90FC3815-0F2C-45EB-9AE4-B73D058E0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120" y="975551"/>
            <a:ext cx="7589520" cy="45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b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solidFill>
                  <a:schemeClr val="accent1"/>
                </a:solidFill>
                <a:latin typeface="Arial"/>
                <a:cs typeface="Arial"/>
              </a:rPr>
              <a:t>Combined Custom Engineering &amp; Manufacturing</a:t>
            </a:r>
            <a:endParaRPr lang="en-US" altLang="en-US" sz="2400" b="1" dirty="0">
              <a:solidFill>
                <a:schemeClr val="accent1"/>
              </a:solidFill>
              <a:latin typeface="Arial"/>
              <a:cs typeface="Arial"/>
              <a:sym typeface="San Francisco Display Light" charset="0"/>
            </a:endParaRPr>
          </a:p>
        </p:txBody>
      </p:sp>
      <p:sp>
        <p:nvSpPr>
          <p:cNvPr id="9" name="Shape 914">
            <a:extLst>
              <a:ext uri="{FF2B5EF4-FFF2-40B4-BE49-F238E27FC236}">
                <a16:creationId xmlns:a16="http://schemas.microsoft.com/office/drawing/2014/main" id="{208E5E17-A27F-4A9F-BE56-BF546244F589}"/>
              </a:ext>
            </a:extLst>
          </p:cNvPr>
          <p:cNvSpPr>
            <a:spLocks noChangeShapeType="1"/>
          </p:cNvSpPr>
          <p:nvPr/>
        </p:nvSpPr>
        <p:spPr bwMode="auto">
          <a:xfrm>
            <a:off x="196052" y="1321976"/>
            <a:ext cx="557036" cy="3904"/>
          </a:xfrm>
          <a:prstGeom prst="line">
            <a:avLst/>
          </a:prstGeom>
          <a:noFill/>
          <a:ln w="25400">
            <a:solidFill>
              <a:srgbClr val="53585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en-US" sz="9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D099B8-CAEE-4042-23A9-B36E95A7D40C}"/>
              </a:ext>
            </a:extLst>
          </p:cNvPr>
          <p:cNvSpPr txBox="1"/>
          <p:nvPr/>
        </p:nvSpPr>
        <p:spPr>
          <a:xfrm>
            <a:off x="960120" y="1536192"/>
            <a:ext cx="4414223" cy="3365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• Cable Assemblies </a:t>
            </a:r>
          </a:p>
          <a:p>
            <a:pPr>
              <a:lnSpc>
                <a:spcPct val="150000"/>
              </a:lnSpc>
            </a:pP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• Harness Assemblies</a:t>
            </a:r>
          </a:p>
          <a:p>
            <a:pPr>
              <a:lnSpc>
                <a:spcPct val="150000"/>
              </a:lnSpc>
            </a:pP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• Pre-terminated Assemblies</a:t>
            </a:r>
          </a:p>
          <a:p>
            <a:pPr>
              <a:lnSpc>
                <a:spcPct val="150000"/>
              </a:lnSpc>
            </a:pP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• Hybrid Assemblies</a:t>
            </a:r>
          </a:p>
          <a:p>
            <a:pPr>
              <a:lnSpc>
                <a:spcPct val="150000"/>
              </a:lnSpc>
            </a:pP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• Electro-Mechanical Assemblies</a:t>
            </a:r>
          </a:p>
          <a:p>
            <a:pPr>
              <a:lnSpc>
                <a:spcPct val="150000"/>
              </a:lnSpc>
            </a:pP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• Small to Complex</a:t>
            </a:r>
          </a:p>
          <a:p>
            <a:pPr>
              <a:lnSpc>
                <a:spcPct val="150000"/>
              </a:lnSpc>
            </a:pP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• Low Mix / High Volume </a:t>
            </a:r>
          </a:p>
          <a:p>
            <a:pPr>
              <a:lnSpc>
                <a:spcPct val="150000"/>
              </a:lnSpc>
            </a:pP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• High Mix / Low Volume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2EB5A1-E79F-0FA5-6407-D039171DD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777" y="1433170"/>
            <a:ext cx="5286118" cy="41562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1DE7F8-EA41-4E49-B0C5-08A64F3CE161}"/>
              </a:ext>
            </a:extLst>
          </p:cNvPr>
          <p:cNvSpPr txBox="1"/>
          <p:nvPr/>
        </p:nvSpPr>
        <p:spPr>
          <a:xfrm>
            <a:off x="8119872" y="164592"/>
            <a:ext cx="37673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1400" b="1" dirty="0">
                <a:solidFill>
                  <a:schemeClr val="accent1"/>
                </a:solidFill>
                <a:latin typeface="Arial"/>
                <a:cs typeface="Arial"/>
                <a:sym typeface="San Francisco Display Regular" charset="0"/>
              </a:rPr>
              <a:t>NAI &amp; KSM…A New &amp; Stronger Company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0BB592-FCFB-2F66-620C-0E54A9EDE8D6}"/>
              </a:ext>
            </a:extLst>
          </p:cNvPr>
          <p:cNvSpPr txBox="1"/>
          <p:nvPr/>
        </p:nvSpPr>
        <p:spPr>
          <a:xfrm>
            <a:off x="960120" y="6486525"/>
            <a:ext cx="211645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Reliable Connectivity Solutions</a:t>
            </a:r>
          </a:p>
        </p:txBody>
      </p:sp>
    </p:spTree>
    <p:extLst>
      <p:ext uri="{BB962C8B-B14F-4D97-AF65-F5344CB8AC3E}">
        <p14:creationId xmlns:p14="http://schemas.microsoft.com/office/powerpoint/2010/main" val="2170623428"/>
      </p:ext>
    </p:extLst>
  </p:cSld>
  <p:clrMapOvr>
    <a:masterClrMapping/>
  </p:clrMapOvr>
  <p:transition spd="slow">
    <p:wip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911">
            <a:extLst>
              <a:ext uri="{FF2B5EF4-FFF2-40B4-BE49-F238E27FC236}">
                <a16:creationId xmlns:a16="http://schemas.microsoft.com/office/drawing/2014/main" id="{CE490361-0AC0-47B5-990B-59A605FD50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67744" y="6486525"/>
            <a:ext cx="384556" cy="34607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371475" indent="-142875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5715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8001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10287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12573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14859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17145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19431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fld id="{A8381070-84B4-49F1-A2D2-C9FDF97AF49E}" type="slidenum">
              <a:rPr lang="en-US" altLang="en-US" sz="800">
                <a:solidFill>
                  <a:srgbClr val="53585F"/>
                </a:solidFill>
                <a:latin typeface="San Francisco Display Regular" charset="0"/>
                <a:sym typeface="San Francisco Display Regular" charset="0"/>
              </a:rPr>
              <a:pPr/>
              <a:t>11</a:t>
            </a:fld>
            <a:endParaRPr lang="en-US" altLang="en-US" sz="800" dirty="0">
              <a:solidFill>
                <a:srgbClr val="53585F"/>
              </a:solidFill>
              <a:latin typeface="San Francisco Display Regular" charset="0"/>
              <a:sym typeface="San Francisco Display Regular" charset="0"/>
            </a:endParaRPr>
          </a:p>
        </p:txBody>
      </p:sp>
      <p:sp>
        <p:nvSpPr>
          <p:cNvPr id="11" name="Shape 913">
            <a:extLst>
              <a:ext uri="{FF2B5EF4-FFF2-40B4-BE49-F238E27FC236}">
                <a16:creationId xmlns:a16="http://schemas.microsoft.com/office/drawing/2014/main" id="{71105926-2435-404B-B9E6-C0815DA98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621" y="3749208"/>
            <a:ext cx="4621255" cy="12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b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endParaRPr lang="en-US" altLang="en-US" sz="3000" dirty="0"/>
          </a:p>
          <a:p>
            <a:endParaRPr lang="en-US" altLang="en-US" sz="3000" dirty="0"/>
          </a:p>
        </p:txBody>
      </p:sp>
      <p:sp>
        <p:nvSpPr>
          <p:cNvPr id="8" name="Shape 912">
            <a:extLst>
              <a:ext uri="{FF2B5EF4-FFF2-40B4-BE49-F238E27FC236}">
                <a16:creationId xmlns:a16="http://schemas.microsoft.com/office/drawing/2014/main" id="{90FC3815-0F2C-45EB-9AE4-B73D058E0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120" y="968845"/>
            <a:ext cx="7717536" cy="45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b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solidFill>
                  <a:schemeClr val="accent1"/>
                </a:solidFill>
                <a:latin typeface="Arial"/>
                <a:cs typeface="Arial"/>
              </a:rPr>
              <a:t>Combined Custom Engineering &amp; Manufacturing</a:t>
            </a:r>
            <a:endParaRPr lang="en-US" altLang="en-US" sz="2400" b="1" dirty="0">
              <a:solidFill>
                <a:schemeClr val="accent1"/>
              </a:solidFill>
              <a:latin typeface="Arial"/>
              <a:cs typeface="Arial"/>
              <a:sym typeface="San Francisco Display Light" charset="0"/>
            </a:endParaRPr>
          </a:p>
        </p:txBody>
      </p:sp>
      <p:sp>
        <p:nvSpPr>
          <p:cNvPr id="9" name="Shape 914">
            <a:extLst>
              <a:ext uri="{FF2B5EF4-FFF2-40B4-BE49-F238E27FC236}">
                <a16:creationId xmlns:a16="http://schemas.microsoft.com/office/drawing/2014/main" id="{208E5E17-A27F-4A9F-BE56-BF546244F589}"/>
              </a:ext>
            </a:extLst>
          </p:cNvPr>
          <p:cNvSpPr>
            <a:spLocks noChangeShapeType="1"/>
          </p:cNvSpPr>
          <p:nvPr/>
        </p:nvSpPr>
        <p:spPr bwMode="auto">
          <a:xfrm>
            <a:off x="196052" y="1321976"/>
            <a:ext cx="557036" cy="3904"/>
          </a:xfrm>
          <a:prstGeom prst="line">
            <a:avLst/>
          </a:prstGeom>
          <a:noFill/>
          <a:ln w="25400">
            <a:solidFill>
              <a:srgbClr val="53585F"/>
            </a:solidFill>
            <a:miter lim="4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en-US" sz="9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D099B8-CAEE-4042-23A9-B36E95A7D40C}"/>
              </a:ext>
            </a:extLst>
          </p:cNvPr>
          <p:cNvSpPr txBox="1"/>
          <p:nvPr/>
        </p:nvSpPr>
        <p:spPr>
          <a:xfrm>
            <a:off x="960120" y="1613466"/>
            <a:ext cx="7863840" cy="4611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Save by Outsourcing! </a:t>
            </a:r>
          </a:p>
          <a:p>
            <a:pPr>
              <a:lnSpc>
                <a:spcPct val="150000"/>
              </a:lnSpc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Added value with design engineering services, </a:t>
            </a:r>
          </a:p>
          <a:p>
            <a:pPr>
              <a:lnSpc>
                <a:spcPct val="150000"/>
              </a:lnSpc>
              <a:defRPr/>
            </a:pPr>
            <a: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  including CAD, 3D printing, testing, reverse engineering</a:t>
            </a:r>
            <a:endParaRPr lang="en-US" sz="1800" kern="900" dirty="0">
              <a:solidFill>
                <a:schemeClr val="bg1">
                  <a:lumMod val="50000"/>
                </a:schemeClr>
              </a:solidFill>
              <a:latin typeface="Arial"/>
              <a:ea typeface="ヒラギノ角ゴ Pro W3" charset="0"/>
              <a:cs typeface="Arial"/>
              <a:sym typeface="Helvetica Light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</a:t>
            </a:r>
            <a: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E</a:t>
            </a: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ngineering engagement options</a:t>
            </a:r>
          </a:p>
          <a:p>
            <a:pPr>
              <a:lnSpc>
                <a:spcPct val="150000"/>
              </a:lnSpc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Cost savings with alternate and wholesale components</a:t>
            </a:r>
          </a:p>
          <a:p>
            <a:pPr>
              <a:lnSpc>
                <a:spcPct val="150000"/>
              </a:lnSpc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Diligent QMS for product reliability</a:t>
            </a:r>
          </a:p>
          <a:p>
            <a:pPr>
              <a:lnSpc>
                <a:spcPct val="150000"/>
              </a:lnSpc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Quick turnaround on samples </a:t>
            </a:r>
            <a:b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  and new products</a:t>
            </a:r>
          </a:p>
          <a:p>
            <a:pPr>
              <a:lnSpc>
                <a:spcPct val="150000"/>
              </a:lnSpc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Fast prototyping</a:t>
            </a:r>
          </a:p>
          <a:p>
            <a:pPr>
              <a:lnSpc>
                <a:spcPct val="150000"/>
              </a:lnSpc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Design for Manufacturability (DFM)</a:t>
            </a:r>
          </a:p>
          <a:p>
            <a:pPr>
              <a:lnSpc>
                <a:spcPct val="150000"/>
              </a:lnSpc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Product development facilities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62DE02-836B-934F-40AE-7F82BCA96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4064" y="2917259"/>
            <a:ext cx="7107936" cy="35692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753568-1074-A685-FB05-14DE837FDBF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2344" y="2909486"/>
            <a:ext cx="3096916" cy="11556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C93BE9-E1B3-A8CA-A61E-403AA82A110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2344" y="1644823"/>
            <a:ext cx="3564394" cy="10737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EAF284-BBB3-79E2-C91C-5FBCD04305C5}"/>
              </a:ext>
            </a:extLst>
          </p:cNvPr>
          <p:cNvSpPr txBox="1"/>
          <p:nvPr/>
        </p:nvSpPr>
        <p:spPr>
          <a:xfrm>
            <a:off x="8074152" y="137160"/>
            <a:ext cx="37856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1400" b="1" dirty="0">
                <a:solidFill>
                  <a:schemeClr val="accent1"/>
                </a:solidFill>
                <a:latin typeface="Arial"/>
                <a:cs typeface="Arial"/>
                <a:sym typeface="San Francisco Display Regular" charset="0"/>
              </a:rPr>
              <a:t>NAI &amp; KSM…A New &amp; Stronger Company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E8126C-A723-E2BA-C6FB-05D199BEB499}"/>
              </a:ext>
            </a:extLst>
          </p:cNvPr>
          <p:cNvSpPr txBox="1"/>
          <p:nvPr/>
        </p:nvSpPr>
        <p:spPr>
          <a:xfrm>
            <a:off x="960120" y="6460377"/>
            <a:ext cx="383825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Reliable Connectivity Solutions</a:t>
            </a:r>
          </a:p>
        </p:txBody>
      </p:sp>
    </p:spTree>
    <p:extLst>
      <p:ext uri="{BB962C8B-B14F-4D97-AF65-F5344CB8AC3E}">
        <p14:creationId xmlns:p14="http://schemas.microsoft.com/office/powerpoint/2010/main" val="3993643066"/>
      </p:ext>
    </p:extLst>
  </p:cSld>
  <p:clrMapOvr>
    <a:masterClrMapping/>
  </p:clrMapOvr>
  <p:transition spd="slow">
    <p:wip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911">
            <a:extLst>
              <a:ext uri="{FF2B5EF4-FFF2-40B4-BE49-F238E27FC236}">
                <a16:creationId xmlns:a16="http://schemas.microsoft.com/office/drawing/2014/main" id="{CE490361-0AC0-47B5-990B-59A605FD50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31752" y="6486525"/>
            <a:ext cx="320548" cy="3460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371475" indent="-142875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5715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8001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10287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12573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14859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17145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19431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fld id="{A8381070-84B4-49F1-A2D2-C9FDF97AF49E}" type="slidenum">
              <a:rPr lang="en-US" altLang="en-US" sz="800">
                <a:solidFill>
                  <a:srgbClr val="53585F"/>
                </a:solidFill>
                <a:latin typeface="San Francisco Display Regular" charset="0"/>
                <a:sym typeface="San Francisco Display Regular" charset="0"/>
              </a:rPr>
              <a:pPr/>
              <a:t>12</a:t>
            </a:fld>
            <a:endParaRPr lang="en-US" altLang="en-US" sz="800" dirty="0">
              <a:solidFill>
                <a:srgbClr val="53585F"/>
              </a:solidFill>
              <a:latin typeface="San Francisco Display Regular" charset="0"/>
              <a:sym typeface="San Francisco Display Regular" charset="0"/>
            </a:endParaRPr>
          </a:p>
        </p:txBody>
      </p:sp>
      <p:sp>
        <p:nvSpPr>
          <p:cNvPr id="11" name="Shape 913">
            <a:extLst>
              <a:ext uri="{FF2B5EF4-FFF2-40B4-BE49-F238E27FC236}">
                <a16:creationId xmlns:a16="http://schemas.microsoft.com/office/drawing/2014/main" id="{71105926-2435-404B-B9E6-C0815DA98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621" y="3749208"/>
            <a:ext cx="4621255" cy="12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b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endParaRPr lang="en-US" altLang="en-US" sz="3000" dirty="0"/>
          </a:p>
          <a:p>
            <a:endParaRPr lang="en-US" altLang="en-US" sz="3000" dirty="0"/>
          </a:p>
        </p:txBody>
      </p:sp>
      <p:sp>
        <p:nvSpPr>
          <p:cNvPr id="8" name="Shape 912">
            <a:extLst>
              <a:ext uri="{FF2B5EF4-FFF2-40B4-BE49-F238E27FC236}">
                <a16:creationId xmlns:a16="http://schemas.microsoft.com/office/drawing/2014/main" id="{90FC3815-0F2C-45EB-9AE4-B73D058E0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975" y="889935"/>
            <a:ext cx="5806441" cy="45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b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/>
                <a:ea typeface="ヒラギノ角ゴ Pro W3" pitchFamily="-128" charset="-128"/>
                <a:cs typeface="Arial"/>
                <a:sym typeface="Helvetica Light" pitchFamily="-128" charset="0"/>
              </a:rPr>
              <a:t>Combined New Product Development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/>
              <a:ea typeface="ヒラギノ角ゴ Pro W3" pitchFamily="-128" charset="-128"/>
              <a:cs typeface="Arial"/>
              <a:sym typeface="San Francisco Display Light" charset="0"/>
            </a:endParaRPr>
          </a:p>
        </p:txBody>
      </p:sp>
      <p:sp>
        <p:nvSpPr>
          <p:cNvPr id="9" name="Shape 914">
            <a:extLst>
              <a:ext uri="{FF2B5EF4-FFF2-40B4-BE49-F238E27FC236}">
                <a16:creationId xmlns:a16="http://schemas.microsoft.com/office/drawing/2014/main" id="{208E5E17-A27F-4A9F-BE56-BF546244F589}"/>
              </a:ext>
            </a:extLst>
          </p:cNvPr>
          <p:cNvSpPr>
            <a:spLocks noChangeShapeType="1"/>
          </p:cNvSpPr>
          <p:nvPr/>
        </p:nvSpPr>
        <p:spPr bwMode="auto">
          <a:xfrm>
            <a:off x="196052" y="1221392"/>
            <a:ext cx="557036" cy="3904"/>
          </a:xfrm>
          <a:prstGeom prst="line">
            <a:avLst/>
          </a:prstGeom>
          <a:noFill/>
          <a:ln w="25400">
            <a:solidFill>
              <a:srgbClr val="53585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en-US" sz="9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8F5D59-723B-7D99-D981-EFB83FD6403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2886" y="1767996"/>
            <a:ext cx="2995264" cy="21085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59A5FA-A4F5-3471-5450-E8BCF7B561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229" y="4104391"/>
            <a:ext cx="6629246" cy="2837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755C7F-08E1-4838-015B-C5DA02A73C50}"/>
              </a:ext>
            </a:extLst>
          </p:cNvPr>
          <p:cNvSpPr txBox="1"/>
          <p:nvPr/>
        </p:nvSpPr>
        <p:spPr>
          <a:xfrm>
            <a:off x="8065008" y="100584"/>
            <a:ext cx="38666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1400" b="1" dirty="0">
                <a:solidFill>
                  <a:schemeClr val="accent1"/>
                </a:solidFill>
                <a:latin typeface="Arial"/>
                <a:cs typeface="Arial"/>
                <a:sym typeface="San Francisco Display Regular" charset="0"/>
              </a:rPr>
              <a:t>NAI &amp; KSM…A New &amp; Stronger Company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D0D534-F775-B8E4-A427-37D873E16212}"/>
              </a:ext>
            </a:extLst>
          </p:cNvPr>
          <p:cNvSpPr txBox="1"/>
          <p:nvPr/>
        </p:nvSpPr>
        <p:spPr>
          <a:xfrm>
            <a:off x="1047750" y="6360468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Reliable Connectivity Solutions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D099B8-CAEE-4042-23A9-B36E95A7D40C}"/>
              </a:ext>
            </a:extLst>
          </p:cNvPr>
          <p:cNvSpPr txBox="1"/>
          <p:nvPr/>
        </p:nvSpPr>
        <p:spPr>
          <a:xfrm>
            <a:off x="950974" y="1639225"/>
            <a:ext cx="580644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NAI’s New Product Introduction (NPI) Process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1800" dirty="0">
                <a:latin typeface="Arial"/>
                <a:cs typeface="Arial"/>
              </a:rPr>
              <a:t>f</a:t>
            </a:r>
            <a:r>
              <a:rPr lang="en-US" altLang="en-US" sz="1800" noProof="0" dirty="0">
                <a:latin typeface="Arial"/>
                <a:cs typeface="Arial"/>
              </a:rPr>
              <a:t>or new projects with an existing design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</a:t>
            </a:r>
            <a:r>
              <a:rPr lang="en-US" altLang="en-US" sz="1800" dirty="0">
                <a:solidFill>
                  <a:prstClr val="white">
                    <a:lumMod val="50000"/>
                  </a:prstClr>
                </a:solidFill>
                <a:latin typeface="Arial"/>
                <a:cs typeface="Arial"/>
              </a:rPr>
              <a:t>Prepares new projects for production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Prepare tools &amp; visual aids needed to guide assembly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Utilize Advanced Product Quality Planning (APQP)</a:t>
            </a: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process, similar to auto industry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Create prototype, production sample &amp; BOM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</a:t>
            </a:r>
            <a:r>
              <a:rPr lang="en-US" altLang="en-US" sz="1800" dirty="0">
                <a:solidFill>
                  <a:prstClr val="white">
                    <a:lumMod val="50000"/>
                  </a:prstClr>
                </a:solidFill>
                <a:latin typeface="Arial"/>
                <a:cs typeface="Arial"/>
              </a:rPr>
              <a:t>Dedicated team of engineers &amp; quality experts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</a:t>
            </a:r>
            <a:r>
              <a:rPr lang="en-US" altLang="en-US" sz="1800" dirty="0">
                <a:solidFill>
                  <a:prstClr val="white">
                    <a:lumMod val="50000"/>
                  </a:prstClr>
                </a:solidFill>
                <a:latin typeface="Arial"/>
                <a:cs typeface="Arial"/>
              </a:rPr>
              <a:t>Dedicated facility space</a:t>
            </a:r>
          </a:p>
        </p:txBody>
      </p:sp>
    </p:spTree>
    <p:extLst>
      <p:ext uri="{BB962C8B-B14F-4D97-AF65-F5344CB8AC3E}">
        <p14:creationId xmlns:p14="http://schemas.microsoft.com/office/powerpoint/2010/main" val="3856585017"/>
      </p:ext>
    </p:extLst>
  </p:cSld>
  <p:clrMapOvr>
    <a:masterClrMapping/>
  </p:clrMapOvr>
  <p:transition spd="slow">
    <p:wip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911">
            <a:extLst>
              <a:ext uri="{FF2B5EF4-FFF2-40B4-BE49-F238E27FC236}">
                <a16:creationId xmlns:a16="http://schemas.microsoft.com/office/drawing/2014/main" id="{CE490361-0AC0-47B5-990B-59A605FD50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17518" y="6486525"/>
            <a:ext cx="334782" cy="34607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371475" indent="-142875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5715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8001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10287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12573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14859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17145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19431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fld id="{A8381070-84B4-49F1-A2D2-C9FDF97AF49E}" type="slidenum">
              <a:rPr lang="en-US" altLang="en-US" sz="800">
                <a:solidFill>
                  <a:srgbClr val="53585F"/>
                </a:solidFill>
                <a:latin typeface="San Francisco Display Regular" charset="0"/>
                <a:sym typeface="San Francisco Display Regular" charset="0"/>
              </a:rPr>
              <a:pPr/>
              <a:t>13</a:t>
            </a:fld>
            <a:endParaRPr lang="en-US" altLang="en-US" sz="800">
              <a:solidFill>
                <a:srgbClr val="53585F"/>
              </a:solidFill>
              <a:latin typeface="San Francisco Display Regular" charset="0"/>
              <a:sym typeface="San Francisco Display Regular" charset="0"/>
            </a:endParaRPr>
          </a:p>
        </p:txBody>
      </p:sp>
      <p:sp>
        <p:nvSpPr>
          <p:cNvPr id="11" name="Shape 913">
            <a:extLst>
              <a:ext uri="{FF2B5EF4-FFF2-40B4-BE49-F238E27FC236}">
                <a16:creationId xmlns:a16="http://schemas.microsoft.com/office/drawing/2014/main" id="{71105926-2435-404B-B9E6-C0815DA98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621" y="3749208"/>
            <a:ext cx="4621255" cy="12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b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endParaRPr lang="en-US" altLang="en-US" sz="3000" dirty="0"/>
          </a:p>
          <a:p>
            <a:endParaRPr lang="en-US" altLang="en-US" sz="3000" dirty="0"/>
          </a:p>
        </p:txBody>
      </p:sp>
      <p:sp>
        <p:nvSpPr>
          <p:cNvPr id="8" name="Shape 912">
            <a:extLst>
              <a:ext uri="{FF2B5EF4-FFF2-40B4-BE49-F238E27FC236}">
                <a16:creationId xmlns:a16="http://schemas.microsoft.com/office/drawing/2014/main" id="{90FC3815-0F2C-45EB-9AE4-B73D058E0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263" y="872165"/>
            <a:ext cx="6004328" cy="45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b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/>
                <a:ea typeface="ヒラギノ角ゴ Pro W3" pitchFamily="-128" charset="-128"/>
                <a:cs typeface="Arial"/>
                <a:sym typeface="Helvetica Light" pitchFamily="-128" charset="0"/>
              </a:rPr>
              <a:t>Combined New Product Development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/>
              <a:ea typeface="ヒラギノ角ゴ Pro W3" pitchFamily="-128" charset="-128"/>
              <a:cs typeface="Arial"/>
              <a:sym typeface="San Francisco Display Light" charset="0"/>
            </a:endParaRPr>
          </a:p>
        </p:txBody>
      </p:sp>
      <p:sp>
        <p:nvSpPr>
          <p:cNvPr id="9" name="Shape 914">
            <a:extLst>
              <a:ext uri="{FF2B5EF4-FFF2-40B4-BE49-F238E27FC236}">
                <a16:creationId xmlns:a16="http://schemas.microsoft.com/office/drawing/2014/main" id="{208E5E17-A27F-4A9F-BE56-BF546244F589}"/>
              </a:ext>
            </a:extLst>
          </p:cNvPr>
          <p:cNvSpPr>
            <a:spLocks noChangeShapeType="1"/>
          </p:cNvSpPr>
          <p:nvPr/>
        </p:nvSpPr>
        <p:spPr bwMode="auto">
          <a:xfrm>
            <a:off x="196052" y="1203104"/>
            <a:ext cx="557036" cy="3904"/>
          </a:xfrm>
          <a:prstGeom prst="line">
            <a:avLst/>
          </a:prstGeom>
          <a:noFill/>
          <a:ln w="25400">
            <a:solidFill>
              <a:srgbClr val="53585F"/>
            </a:solidFill>
            <a:miter lim="4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en-US" sz="9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D099B8-CAEE-4042-23A9-B36E95A7D40C}"/>
              </a:ext>
            </a:extLst>
          </p:cNvPr>
          <p:cNvSpPr txBox="1"/>
          <p:nvPr/>
        </p:nvSpPr>
        <p:spPr>
          <a:xfrm>
            <a:off x="969262" y="1600587"/>
            <a:ext cx="60043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800" kern="900" dirty="0">
                <a:latin typeface="Arial"/>
                <a:ea typeface="ヒラギノ角ゴ Pro W3" charset="0"/>
                <a:cs typeface="Arial"/>
                <a:sym typeface="Helvetica Light" charset="0"/>
              </a:rPr>
              <a:t>Centers of Excellence (</a:t>
            </a:r>
            <a:r>
              <a:rPr lang="en-US" sz="1800" kern="900" dirty="0" err="1">
                <a:latin typeface="Arial"/>
                <a:ea typeface="ヒラギノ角ゴ Pro W3" charset="0"/>
                <a:cs typeface="Arial"/>
                <a:sym typeface="Helvetica Light" charset="0"/>
              </a:rPr>
              <a:t>CoEs</a:t>
            </a:r>
            <a:r>
              <a:rPr lang="en-US" sz="1800" kern="900" dirty="0">
                <a:latin typeface="Arial"/>
                <a:ea typeface="ヒラギノ角ゴ Pro W3" charset="0"/>
                <a:cs typeface="Arial"/>
                <a:sym typeface="Helvetica Light" charset="0"/>
              </a:rPr>
              <a:t>) for new projects </a:t>
            </a:r>
          </a:p>
          <a:p>
            <a:pPr>
              <a:defRPr/>
            </a:pPr>
            <a:r>
              <a:rPr lang="en-US" sz="1800" kern="900" dirty="0">
                <a:latin typeface="Arial"/>
                <a:ea typeface="ヒラギノ角ゴ Pro W3" charset="0"/>
                <a:cs typeface="Arial"/>
                <a:sym typeface="Helvetica Light" charset="0"/>
              </a:rPr>
              <a:t>requiring design and testing</a:t>
            </a:r>
          </a:p>
          <a:p>
            <a:pPr>
              <a:spcBef>
                <a:spcPts val="600"/>
              </a:spcBef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CoEs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design and develop fiber optic and copper         </a:t>
            </a:r>
          </a:p>
          <a:p>
            <a:pPr>
              <a:spcBef>
                <a:spcPts val="600"/>
              </a:spcBef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cable assemblies for customers who need to </a:t>
            </a:r>
            <a:b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 outsource their design capabilities</a:t>
            </a:r>
          </a:p>
          <a:p>
            <a:pPr>
              <a:spcBef>
                <a:spcPts val="600"/>
              </a:spcBef>
              <a:defRPr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• Achieve cost savings for customers by using </a:t>
            </a:r>
            <a:b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 alternative processes and components to reduce </a:t>
            </a:r>
            <a:b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 the purchase price variance</a:t>
            </a:r>
          </a:p>
          <a:p>
            <a:pPr>
              <a:spcBef>
                <a:spcPts val="600"/>
              </a:spcBef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Support the NAI manufacturing process by employing     </a:t>
            </a:r>
            <a:b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 DFM principles in the design process</a:t>
            </a:r>
          </a:p>
        </p:txBody>
      </p:sp>
      <p:pic>
        <p:nvPicPr>
          <p:cNvPr id="4" name="Picture 1" descr="NAI PPT_Module 1_Frame 11-A.png">
            <a:extLst>
              <a:ext uri="{FF2B5EF4-FFF2-40B4-BE49-F238E27FC236}">
                <a16:creationId xmlns:a16="http://schemas.microsoft.com/office/drawing/2014/main" id="{4401E557-4B49-FCAA-9C72-05B1229E9F7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3590" y="1692690"/>
            <a:ext cx="4778442" cy="3188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33CD0F-1DFF-1B49-446E-F023D4C435A2}"/>
              </a:ext>
            </a:extLst>
          </p:cNvPr>
          <p:cNvSpPr txBox="1"/>
          <p:nvPr/>
        </p:nvSpPr>
        <p:spPr>
          <a:xfrm>
            <a:off x="8065008" y="118872"/>
            <a:ext cx="3987292" cy="316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1400" b="1" dirty="0">
                <a:solidFill>
                  <a:schemeClr val="accent1"/>
                </a:solidFill>
                <a:latin typeface="Arial"/>
                <a:cs typeface="Arial"/>
                <a:sym typeface="San Francisco Display Regular" charset="0"/>
              </a:rPr>
              <a:t>NAI &amp; KSM…A New &amp; Stronger Company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BD4156-0EC1-C2DE-95F1-7696D7DCFD08}"/>
              </a:ext>
            </a:extLst>
          </p:cNvPr>
          <p:cNvSpPr txBox="1"/>
          <p:nvPr/>
        </p:nvSpPr>
        <p:spPr>
          <a:xfrm>
            <a:off x="1032310" y="6459626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Reliable Connectivity Solutions</a:t>
            </a:r>
          </a:p>
        </p:txBody>
      </p:sp>
    </p:spTree>
    <p:extLst>
      <p:ext uri="{BB962C8B-B14F-4D97-AF65-F5344CB8AC3E}">
        <p14:creationId xmlns:p14="http://schemas.microsoft.com/office/powerpoint/2010/main" val="2274140897"/>
      </p:ext>
    </p:extLst>
  </p:cSld>
  <p:clrMapOvr>
    <a:masterClrMapping/>
  </p:clrMapOvr>
  <p:transition spd="slow">
    <p:wip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911">
            <a:extLst>
              <a:ext uri="{FF2B5EF4-FFF2-40B4-BE49-F238E27FC236}">
                <a16:creationId xmlns:a16="http://schemas.microsoft.com/office/drawing/2014/main" id="{CE490361-0AC0-47B5-990B-59A605FD50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17518" y="6486525"/>
            <a:ext cx="334782" cy="3460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371475" indent="-142875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5715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8001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10287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12573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14859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17145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19431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fld id="{A8381070-84B4-49F1-A2D2-C9FDF97AF49E}" type="slidenum">
              <a:rPr lang="en-US" altLang="en-US" sz="800">
                <a:solidFill>
                  <a:srgbClr val="53585F"/>
                </a:solidFill>
                <a:latin typeface="San Francisco Display Regular" charset="0"/>
                <a:sym typeface="San Francisco Display Regular" charset="0"/>
              </a:rPr>
              <a:pPr/>
              <a:t>14</a:t>
            </a:fld>
            <a:endParaRPr lang="en-US" altLang="en-US" sz="800">
              <a:solidFill>
                <a:srgbClr val="53585F"/>
              </a:solidFill>
              <a:latin typeface="San Francisco Display Regular" charset="0"/>
              <a:sym typeface="San Francisco Display Regular" charset="0"/>
            </a:endParaRPr>
          </a:p>
        </p:txBody>
      </p:sp>
      <p:sp>
        <p:nvSpPr>
          <p:cNvPr id="11" name="Shape 913">
            <a:extLst>
              <a:ext uri="{FF2B5EF4-FFF2-40B4-BE49-F238E27FC236}">
                <a16:creationId xmlns:a16="http://schemas.microsoft.com/office/drawing/2014/main" id="{71105926-2435-404B-B9E6-C0815DA98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621" y="3749208"/>
            <a:ext cx="4621255" cy="12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b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endParaRPr lang="en-US" altLang="en-US" sz="3000" dirty="0"/>
          </a:p>
          <a:p>
            <a:endParaRPr lang="en-US" altLang="en-US" sz="3000" dirty="0"/>
          </a:p>
        </p:txBody>
      </p:sp>
      <p:sp>
        <p:nvSpPr>
          <p:cNvPr id="8" name="Shape 912">
            <a:extLst>
              <a:ext uri="{FF2B5EF4-FFF2-40B4-BE49-F238E27FC236}">
                <a16:creationId xmlns:a16="http://schemas.microsoft.com/office/drawing/2014/main" id="{90FC3815-0F2C-45EB-9AE4-B73D058E0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263" y="933605"/>
            <a:ext cx="5126737" cy="45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b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solidFill>
                  <a:schemeClr val="accent1"/>
                </a:solidFill>
                <a:latin typeface="Arial"/>
                <a:cs typeface="Arial"/>
              </a:rPr>
              <a:t>Centers of Excellence (</a:t>
            </a:r>
            <a:r>
              <a:rPr lang="en-US" altLang="en-US" sz="2400" b="1" dirty="0" err="1">
                <a:solidFill>
                  <a:schemeClr val="accent1"/>
                </a:solidFill>
                <a:latin typeface="Arial"/>
                <a:cs typeface="Arial"/>
              </a:rPr>
              <a:t>CoEs</a:t>
            </a:r>
            <a:r>
              <a:rPr lang="en-US" altLang="en-US" sz="2400" b="1" dirty="0">
                <a:solidFill>
                  <a:schemeClr val="accent1"/>
                </a:solidFill>
                <a:latin typeface="Arial"/>
                <a:cs typeface="Arial"/>
              </a:rPr>
              <a:t>)</a:t>
            </a:r>
            <a:endParaRPr lang="en-US" altLang="en-US" sz="2400" b="1" dirty="0">
              <a:solidFill>
                <a:schemeClr val="accent1"/>
              </a:solidFill>
              <a:latin typeface="Arial"/>
              <a:cs typeface="Arial"/>
              <a:sym typeface="San Francisco Display Light" charset="0"/>
            </a:endParaRPr>
          </a:p>
        </p:txBody>
      </p:sp>
      <p:sp>
        <p:nvSpPr>
          <p:cNvPr id="9" name="Shape 914">
            <a:extLst>
              <a:ext uri="{FF2B5EF4-FFF2-40B4-BE49-F238E27FC236}">
                <a16:creationId xmlns:a16="http://schemas.microsoft.com/office/drawing/2014/main" id="{208E5E17-A27F-4A9F-BE56-BF546244F589}"/>
              </a:ext>
            </a:extLst>
          </p:cNvPr>
          <p:cNvSpPr>
            <a:spLocks noChangeShapeType="1"/>
          </p:cNvSpPr>
          <p:nvPr/>
        </p:nvSpPr>
        <p:spPr bwMode="auto">
          <a:xfrm>
            <a:off x="196052" y="1312832"/>
            <a:ext cx="557036" cy="3904"/>
          </a:xfrm>
          <a:prstGeom prst="line">
            <a:avLst/>
          </a:prstGeom>
          <a:noFill/>
          <a:ln w="25400">
            <a:solidFill>
              <a:srgbClr val="53585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en-US" sz="9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D099B8-CAEE-4042-23A9-B36E95A7D40C}"/>
              </a:ext>
            </a:extLst>
          </p:cNvPr>
          <p:cNvSpPr txBox="1"/>
          <p:nvPr/>
        </p:nvSpPr>
        <p:spPr>
          <a:xfrm>
            <a:off x="969262" y="1600587"/>
            <a:ext cx="3328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800" b="1" u="sng" kern="900" dirty="0">
                <a:solidFill>
                  <a:srgbClr val="800000"/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CAD Design &amp; 3D Printing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884084-B3E5-C658-6025-5F22637E9FB6}"/>
              </a:ext>
            </a:extLst>
          </p:cNvPr>
          <p:cNvSpPr txBox="1"/>
          <p:nvPr/>
        </p:nvSpPr>
        <p:spPr>
          <a:xfrm>
            <a:off x="6656832" y="1600587"/>
            <a:ext cx="2020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kern="900" dirty="0">
                <a:solidFill>
                  <a:srgbClr val="800000"/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Testing</a:t>
            </a:r>
            <a:endParaRPr lang="en-US" b="1" dirty="0"/>
          </a:p>
        </p:txBody>
      </p:sp>
      <p:pic>
        <p:nvPicPr>
          <p:cNvPr id="5" name="Picture 4" descr="CAD Design-A.jpg">
            <a:extLst>
              <a:ext uri="{FF2B5EF4-FFF2-40B4-BE49-F238E27FC236}">
                <a16:creationId xmlns:a16="http://schemas.microsoft.com/office/drawing/2014/main" id="{1A071EDF-D0C1-9F0B-2332-593A0BC5F8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47" y="2336625"/>
            <a:ext cx="2367785" cy="1788755"/>
          </a:xfrm>
          <a:prstGeom prst="rect">
            <a:avLst/>
          </a:prstGeom>
        </p:spPr>
      </p:pic>
      <p:pic>
        <p:nvPicPr>
          <p:cNvPr id="6" name="Picture 2" descr="NAI PPT_Module 1_Frame 12-B.png">
            <a:extLst>
              <a:ext uri="{FF2B5EF4-FFF2-40B4-BE49-F238E27FC236}">
                <a16:creationId xmlns:a16="http://schemas.microsoft.com/office/drawing/2014/main" id="{38F42E27-C264-1278-954C-D520102179E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2631" y="2327097"/>
            <a:ext cx="2423481" cy="1798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434A10-B403-8444-92B4-7D9C7B5D4508}"/>
              </a:ext>
            </a:extLst>
          </p:cNvPr>
          <p:cNvSpPr txBox="1"/>
          <p:nvPr/>
        </p:nvSpPr>
        <p:spPr>
          <a:xfrm>
            <a:off x="6656832" y="2187977"/>
            <a:ext cx="53954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Thermal, Immersion, Cross-section, </a:t>
            </a:r>
            <a:b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End Face &amp; Geometry, </a:t>
            </a: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Tensile, Pressure, </a:t>
            </a:r>
            <a:b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Texture, IL/IR, Electrical Tests</a:t>
            </a:r>
          </a:p>
          <a:p>
            <a:endParaRPr lang="en-US" dirty="0"/>
          </a:p>
        </p:txBody>
      </p:sp>
      <p:pic>
        <p:nvPicPr>
          <p:cNvPr id="10" name="Picture 1" descr="NAI PPT_Module 1_Frame 13-A.png">
            <a:extLst>
              <a:ext uri="{FF2B5EF4-FFF2-40B4-BE49-F238E27FC236}">
                <a16:creationId xmlns:a16="http://schemas.microsoft.com/office/drawing/2014/main" id="{DDE95347-6153-4B17-23E7-87916E0B96D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5312" y="3216407"/>
            <a:ext cx="2300705" cy="179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NAI PPT_Module 1_Frame 13-B.png">
            <a:extLst>
              <a:ext uri="{FF2B5EF4-FFF2-40B4-BE49-F238E27FC236}">
                <a16:creationId xmlns:a16="http://schemas.microsoft.com/office/drawing/2014/main" id="{A9B336E6-CF41-3C9E-4040-BABEA203AB6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75753" y="3216408"/>
            <a:ext cx="2382392" cy="1798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D3E884D-72AD-CA8A-BAF0-CE43425CA963}"/>
              </a:ext>
            </a:extLst>
          </p:cNvPr>
          <p:cNvSpPr txBox="1"/>
          <p:nvPr/>
        </p:nvSpPr>
        <p:spPr>
          <a:xfrm>
            <a:off x="8083296" y="109728"/>
            <a:ext cx="39690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1400" b="1" dirty="0">
                <a:solidFill>
                  <a:schemeClr val="accent1"/>
                </a:solidFill>
                <a:latin typeface="Arial"/>
                <a:cs typeface="Arial"/>
                <a:sym typeface="San Francisco Display Regular" charset="0"/>
              </a:rPr>
              <a:t>NAI &amp; KSM…A New &amp; Stronger Company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BA8E08-D66E-17D0-97E7-7A46B148AD38}"/>
              </a:ext>
            </a:extLst>
          </p:cNvPr>
          <p:cNvSpPr txBox="1"/>
          <p:nvPr/>
        </p:nvSpPr>
        <p:spPr>
          <a:xfrm>
            <a:off x="969262" y="6413416"/>
            <a:ext cx="233083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Reliable Connectivity Solutions</a:t>
            </a:r>
          </a:p>
        </p:txBody>
      </p:sp>
    </p:spTree>
    <p:extLst>
      <p:ext uri="{BB962C8B-B14F-4D97-AF65-F5344CB8AC3E}">
        <p14:creationId xmlns:p14="http://schemas.microsoft.com/office/powerpoint/2010/main" val="1931783487"/>
      </p:ext>
    </p:extLst>
  </p:cSld>
  <p:clrMapOvr>
    <a:masterClrMapping/>
  </p:clrMapOvr>
  <p:transition spd="slow">
    <p:wip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911">
            <a:extLst>
              <a:ext uri="{FF2B5EF4-FFF2-40B4-BE49-F238E27FC236}">
                <a16:creationId xmlns:a16="http://schemas.microsoft.com/office/drawing/2014/main" id="{CE490361-0AC0-47B5-990B-59A605FD50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58600" y="6431661"/>
            <a:ext cx="311404" cy="3460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371475" indent="-142875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5715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8001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10287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12573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14859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17145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19431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fld id="{A8381070-84B4-49F1-A2D2-C9FDF97AF49E}" type="slidenum">
              <a:rPr lang="en-US" altLang="en-US" sz="800">
                <a:solidFill>
                  <a:srgbClr val="53585F"/>
                </a:solidFill>
                <a:latin typeface="San Francisco Display Regular" charset="0"/>
                <a:sym typeface="San Francisco Display Regular" charset="0"/>
              </a:rPr>
              <a:pPr/>
              <a:t>15</a:t>
            </a:fld>
            <a:endParaRPr lang="en-US" altLang="en-US" sz="800" dirty="0">
              <a:solidFill>
                <a:srgbClr val="53585F"/>
              </a:solidFill>
              <a:latin typeface="San Francisco Display Regular" charset="0"/>
              <a:sym typeface="San Francisco Display Regular" charset="0"/>
            </a:endParaRPr>
          </a:p>
        </p:txBody>
      </p:sp>
      <p:sp>
        <p:nvSpPr>
          <p:cNvPr id="11" name="Shape 913">
            <a:extLst>
              <a:ext uri="{FF2B5EF4-FFF2-40B4-BE49-F238E27FC236}">
                <a16:creationId xmlns:a16="http://schemas.microsoft.com/office/drawing/2014/main" id="{71105926-2435-404B-B9E6-C0815DA98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621" y="3749208"/>
            <a:ext cx="4621255" cy="12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b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endParaRPr lang="en-US" altLang="en-US" sz="3000" dirty="0"/>
          </a:p>
          <a:p>
            <a:endParaRPr lang="en-US" altLang="en-US" sz="3000" dirty="0"/>
          </a:p>
        </p:txBody>
      </p:sp>
      <p:sp>
        <p:nvSpPr>
          <p:cNvPr id="8" name="Shape 912">
            <a:extLst>
              <a:ext uri="{FF2B5EF4-FFF2-40B4-BE49-F238E27FC236}">
                <a16:creationId xmlns:a16="http://schemas.microsoft.com/office/drawing/2014/main" id="{90FC3815-0F2C-45EB-9AE4-B73D058E016E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8083296" y="141319"/>
            <a:ext cx="3749040" cy="266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b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pPr>
              <a:defRPr/>
            </a:pPr>
            <a:r>
              <a:rPr lang="en-US" altLang="en-US" sz="1400" b="1" dirty="0">
                <a:solidFill>
                  <a:schemeClr val="accent1"/>
                </a:solidFill>
                <a:latin typeface="Arial"/>
                <a:cs typeface="Arial"/>
                <a:sym typeface="San Francisco Display Regular" charset="0"/>
              </a:rPr>
              <a:t>NAI &amp; KSM…A New &amp; Stronger Company</a:t>
            </a:r>
          </a:p>
        </p:txBody>
      </p:sp>
      <p:sp>
        <p:nvSpPr>
          <p:cNvPr id="9" name="Shape 914">
            <a:extLst>
              <a:ext uri="{FF2B5EF4-FFF2-40B4-BE49-F238E27FC236}">
                <a16:creationId xmlns:a16="http://schemas.microsoft.com/office/drawing/2014/main" id="{208E5E17-A27F-4A9F-BE56-BF546244F589}"/>
              </a:ext>
            </a:extLst>
          </p:cNvPr>
          <p:cNvSpPr>
            <a:spLocks noChangeShapeType="1"/>
          </p:cNvSpPr>
          <p:nvPr/>
        </p:nvSpPr>
        <p:spPr bwMode="auto">
          <a:xfrm>
            <a:off x="221303" y="1239680"/>
            <a:ext cx="557036" cy="3904"/>
          </a:xfrm>
          <a:prstGeom prst="line">
            <a:avLst/>
          </a:prstGeom>
          <a:noFill/>
          <a:ln w="25400">
            <a:solidFill>
              <a:srgbClr val="53585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en-US" sz="9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D099B8-CAEE-4042-23A9-B36E95A7D40C}"/>
              </a:ext>
            </a:extLst>
          </p:cNvPr>
          <p:cNvSpPr txBox="1"/>
          <p:nvPr/>
        </p:nvSpPr>
        <p:spPr>
          <a:xfrm>
            <a:off x="876621" y="1605580"/>
            <a:ext cx="3803247" cy="4594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Industrial Technologies</a:t>
            </a:r>
            <a:endParaRPr lang="en-US" sz="1800" kern="1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Medical Devices</a:t>
            </a:r>
          </a:p>
          <a:p>
            <a:pPr marL="285750" marR="0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Medical Equipment</a:t>
            </a:r>
          </a:p>
          <a:p>
            <a:pPr marL="285750" marR="0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Telecom </a:t>
            </a:r>
          </a:p>
          <a:p>
            <a:pPr marL="285750" marR="0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Communications</a:t>
            </a:r>
            <a:endParaRPr lang="en-US" sz="1800" kern="100" dirty="0">
              <a:solidFill>
                <a:schemeClr val="bg1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Data</a:t>
            </a:r>
          </a:p>
          <a:p>
            <a:pPr marL="285750" marR="0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Aerospace / Avionics</a:t>
            </a:r>
          </a:p>
          <a:p>
            <a:pPr marL="285750" marR="0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Energy</a:t>
            </a:r>
          </a:p>
          <a:p>
            <a:pPr marL="285750" marR="0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Government / Military</a:t>
            </a:r>
          </a:p>
          <a:p>
            <a:pPr marL="285750" marR="0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Marine</a:t>
            </a: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endParaRPr lang="en-US" kern="1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endParaRPr lang="en-US" sz="1800" kern="1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394ABF-0730-8A24-6AD1-14344D645AD4}"/>
              </a:ext>
            </a:extLst>
          </p:cNvPr>
          <p:cNvSpPr txBox="1"/>
          <p:nvPr/>
        </p:nvSpPr>
        <p:spPr>
          <a:xfrm>
            <a:off x="876621" y="949641"/>
            <a:ext cx="70879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chemeClr val="accent1"/>
                </a:solidFill>
                <a:latin typeface="Arial"/>
                <a:cs typeface="Arial"/>
              </a:rPr>
              <a:t>Technologies for Critical Applications </a:t>
            </a:r>
            <a:endParaRPr lang="en-US" altLang="en-US" sz="2400" b="1" dirty="0">
              <a:solidFill>
                <a:schemeClr val="accent1"/>
              </a:solidFill>
              <a:latin typeface="Arial"/>
              <a:cs typeface="Arial"/>
              <a:sym typeface="San Francisco Display Light" charset="0"/>
            </a:endParaRP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FC38BB-057C-5E59-01AA-3BA168CC9E1B}"/>
              </a:ext>
            </a:extLst>
          </p:cNvPr>
          <p:cNvSpPr txBox="1"/>
          <p:nvPr/>
        </p:nvSpPr>
        <p:spPr>
          <a:xfrm>
            <a:off x="876621" y="6408404"/>
            <a:ext cx="369537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Reliable Connectivity Solutions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22F8DCD-6E25-C83D-5BDB-A9F2BBD6C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7870" y="1605580"/>
            <a:ext cx="3264369" cy="20285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EA066A-CDC4-254B-4231-855B7E2D45E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7870" y="3906130"/>
            <a:ext cx="3264369" cy="26114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0CE0F68-2160-C633-06CB-D19DBFA77AA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8667" y="3919164"/>
            <a:ext cx="2793234" cy="1863087"/>
          </a:xfrm>
          <a:prstGeom prst="rect">
            <a:avLst/>
          </a:prstGeom>
        </p:spPr>
      </p:pic>
      <p:pic>
        <p:nvPicPr>
          <p:cNvPr id="16" name="Picture 2" descr="wallpaper: F 16 Fighter Jet Wallpapers">
            <a:extLst>
              <a:ext uri="{FF2B5EF4-FFF2-40B4-BE49-F238E27FC236}">
                <a16:creationId xmlns:a16="http://schemas.microsoft.com/office/drawing/2014/main" id="{A50A440E-BACF-416B-6403-422DE8B4D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8667" y="1611443"/>
            <a:ext cx="2780539" cy="208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639103"/>
      </p:ext>
    </p:extLst>
  </p:cSld>
  <p:clrMapOvr>
    <a:masterClrMapping/>
  </p:clrMapOvr>
  <p:transition spd="slow">
    <p:wip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911">
            <a:extLst>
              <a:ext uri="{FF2B5EF4-FFF2-40B4-BE49-F238E27FC236}">
                <a16:creationId xmlns:a16="http://schemas.microsoft.com/office/drawing/2014/main" id="{CE490361-0AC0-47B5-990B-59A605FD50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58600" y="6431661"/>
            <a:ext cx="311404" cy="34607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371475" indent="-142875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5715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8001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10287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12573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14859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17145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19431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fld id="{A8381070-84B4-49F1-A2D2-C9FDF97AF49E}" type="slidenum">
              <a:rPr lang="en-US" altLang="en-US" sz="800">
                <a:solidFill>
                  <a:srgbClr val="53585F"/>
                </a:solidFill>
                <a:latin typeface="San Francisco Display Regular" charset="0"/>
                <a:sym typeface="San Francisco Display Regular" charset="0"/>
              </a:rPr>
              <a:pPr/>
              <a:t>16</a:t>
            </a:fld>
            <a:endParaRPr lang="en-US" altLang="en-US" sz="800" dirty="0">
              <a:solidFill>
                <a:srgbClr val="53585F"/>
              </a:solidFill>
              <a:latin typeface="San Francisco Display Regular" charset="0"/>
              <a:sym typeface="San Francisco Display Regular" charset="0"/>
            </a:endParaRPr>
          </a:p>
        </p:txBody>
      </p:sp>
      <p:sp>
        <p:nvSpPr>
          <p:cNvPr id="11" name="Shape 913">
            <a:extLst>
              <a:ext uri="{FF2B5EF4-FFF2-40B4-BE49-F238E27FC236}">
                <a16:creationId xmlns:a16="http://schemas.microsoft.com/office/drawing/2014/main" id="{71105926-2435-404B-B9E6-C0815DA98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621" y="3749208"/>
            <a:ext cx="4621255" cy="12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b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endParaRPr lang="en-US" altLang="en-US" sz="3000" dirty="0"/>
          </a:p>
          <a:p>
            <a:endParaRPr lang="en-US" altLang="en-US" sz="3000" dirty="0"/>
          </a:p>
        </p:txBody>
      </p:sp>
      <p:sp>
        <p:nvSpPr>
          <p:cNvPr id="8" name="Shape 912">
            <a:extLst>
              <a:ext uri="{FF2B5EF4-FFF2-40B4-BE49-F238E27FC236}">
                <a16:creationId xmlns:a16="http://schemas.microsoft.com/office/drawing/2014/main" id="{90FC3815-0F2C-45EB-9AE4-B73D058E0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151" y="901811"/>
            <a:ext cx="6088349" cy="45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b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solidFill>
                  <a:schemeClr val="accent1"/>
                </a:solidFill>
                <a:latin typeface="Arial"/>
                <a:cs typeface="Arial"/>
              </a:rPr>
              <a:t>Technologies for Aerospace Applications </a:t>
            </a:r>
            <a:endParaRPr lang="en-US" altLang="en-US" sz="2400" b="1" dirty="0">
              <a:solidFill>
                <a:schemeClr val="accent1"/>
              </a:solidFill>
              <a:latin typeface="Arial"/>
              <a:cs typeface="Arial"/>
              <a:sym typeface="San Francisco Display Light" charset="0"/>
            </a:endParaRPr>
          </a:p>
        </p:txBody>
      </p:sp>
      <p:sp>
        <p:nvSpPr>
          <p:cNvPr id="9" name="Shape 914">
            <a:extLst>
              <a:ext uri="{FF2B5EF4-FFF2-40B4-BE49-F238E27FC236}">
                <a16:creationId xmlns:a16="http://schemas.microsoft.com/office/drawing/2014/main" id="{208E5E17-A27F-4A9F-BE56-BF546244F589}"/>
              </a:ext>
            </a:extLst>
          </p:cNvPr>
          <p:cNvSpPr>
            <a:spLocks noChangeShapeType="1"/>
          </p:cNvSpPr>
          <p:nvPr/>
        </p:nvSpPr>
        <p:spPr bwMode="auto">
          <a:xfrm>
            <a:off x="221996" y="1244764"/>
            <a:ext cx="557036" cy="3904"/>
          </a:xfrm>
          <a:prstGeom prst="line">
            <a:avLst/>
          </a:prstGeom>
          <a:noFill/>
          <a:ln w="25400">
            <a:solidFill>
              <a:srgbClr val="53585F"/>
            </a:solidFill>
            <a:miter lim="4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en-US" sz="9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D099B8-CAEE-4042-23A9-B36E95A7D40C}"/>
              </a:ext>
            </a:extLst>
          </p:cNvPr>
          <p:cNvSpPr txBox="1"/>
          <p:nvPr/>
        </p:nvSpPr>
        <p:spPr>
          <a:xfrm>
            <a:off x="876621" y="1479202"/>
            <a:ext cx="4621255" cy="4688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Commercial &amp; Military Aerospace &amp; Avionics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Harnesses for commercial &amp; super 1</a:t>
            </a:r>
            <a:r>
              <a:rPr lang="en-US" sz="1800" kern="900" baseline="300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st</a:t>
            </a: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 class integrated cabin experience</a:t>
            </a:r>
            <a:endParaRPr lang="en-US" sz="1800" kern="1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Multiple applications from actuator motors for seating, entertainment and communications</a:t>
            </a:r>
          </a:p>
          <a:p>
            <a:pPr marL="285750" marR="0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Wire harnesses for anti-collision system, antenna cables &amp; radar systems</a:t>
            </a:r>
          </a:p>
          <a:p>
            <a:pPr marL="285750" marR="0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Ground communication systems to assist pilot navigation</a:t>
            </a:r>
          </a:p>
          <a:p>
            <a:pPr marL="285750" marR="0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ITAR Registered</a:t>
            </a:r>
            <a:endParaRPr lang="en-US" sz="18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endParaRPr lang="en-US" sz="1800" kern="100" dirty="0">
              <a:solidFill>
                <a:schemeClr val="bg1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endParaRPr lang="en-US" sz="1800" kern="1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07F046-A744-EB4F-F323-BCD0BF633321}"/>
              </a:ext>
            </a:extLst>
          </p:cNvPr>
          <p:cNvSpPr txBox="1"/>
          <p:nvPr/>
        </p:nvSpPr>
        <p:spPr>
          <a:xfrm>
            <a:off x="7982712" y="155448"/>
            <a:ext cx="41330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1400" b="1" dirty="0">
                <a:solidFill>
                  <a:schemeClr val="accent1"/>
                </a:solidFill>
                <a:latin typeface="Arial"/>
                <a:cs typeface="Arial"/>
                <a:sym typeface="San Francisco Display Regular" charset="0"/>
              </a:rPr>
              <a:t>NAI &amp; KSM…A New &amp; Stronger Company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21CDFA-2705-27B3-A9B7-883C74BA35A3}"/>
              </a:ext>
            </a:extLst>
          </p:cNvPr>
          <p:cNvSpPr txBox="1"/>
          <p:nvPr/>
        </p:nvSpPr>
        <p:spPr>
          <a:xfrm>
            <a:off x="880904" y="6389043"/>
            <a:ext cx="61341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Reliable Connectivity Solutions</a:t>
            </a:r>
          </a:p>
        </p:txBody>
      </p:sp>
      <p:pic>
        <p:nvPicPr>
          <p:cNvPr id="3" name="Picture 2" descr="A picture containing tower, building, sky, outdoor&#10;&#10;Description automatically generated">
            <a:extLst>
              <a:ext uri="{FF2B5EF4-FFF2-40B4-BE49-F238E27FC236}">
                <a16:creationId xmlns:a16="http://schemas.microsoft.com/office/drawing/2014/main" id="{81C57643-97A3-EED7-664B-7D6E7F947B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4747" y="3950208"/>
            <a:ext cx="2108666" cy="29895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DC3928-89A7-8E13-E6CB-E87AF1A5349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6718" y="2552916"/>
            <a:ext cx="3671692" cy="2063211"/>
          </a:xfrm>
          <a:prstGeom prst="rect">
            <a:avLst/>
          </a:prstGeom>
        </p:spPr>
      </p:pic>
      <p:pic>
        <p:nvPicPr>
          <p:cNvPr id="10" name="Picture 9" descr="A plane flying in the sky&#10;&#10;Description automatically generated with low confidence">
            <a:extLst>
              <a:ext uri="{FF2B5EF4-FFF2-40B4-BE49-F238E27FC236}">
                <a16:creationId xmlns:a16="http://schemas.microsoft.com/office/drawing/2014/main" id="{109EF2E6-8942-2C0D-7042-ABBAA9B4488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2447" y="5632029"/>
            <a:ext cx="1961520" cy="1307680"/>
          </a:xfrm>
          <a:prstGeom prst="rect">
            <a:avLst/>
          </a:prstGeom>
        </p:spPr>
      </p:pic>
      <p:pic>
        <p:nvPicPr>
          <p:cNvPr id="12" name="Picture 11" descr="Rows of seats in an airplane&#10;&#10;Description automatically generated with medium confidence">
            <a:extLst>
              <a:ext uri="{FF2B5EF4-FFF2-40B4-BE49-F238E27FC236}">
                <a16:creationId xmlns:a16="http://schemas.microsoft.com/office/drawing/2014/main" id="{EACBA537-55A7-18D2-A3FD-8B82F0918CB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4747" y="2143593"/>
            <a:ext cx="2108666" cy="1559250"/>
          </a:xfrm>
          <a:prstGeom prst="rect">
            <a:avLst/>
          </a:prstGeom>
        </p:spPr>
      </p:pic>
      <p:pic>
        <p:nvPicPr>
          <p:cNvPr id="13" name="Picture 12" descr="A plane flying in the sky&#10;&#10;Description automatically generated with low confidence">
            <a:extLst>
              <a:ext uri="{FF2B5EF4-FFF2-40B4-BE49-F238E27FC236}">
                <a16:creationId xmlns:a16="http://schemas.microsoft.com/office/drawing/2014/main" id="{D7218FE1-0DAD-1C04-15BF-C6CC611D59B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6718" y="719741"/>
            <a:ext cx="2442663" cy="16284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C9AA3E-891A-FDE8-9CB4-86304EF9BF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86718" y="4820860"/>
            <a:ext cx="3178274" cy="211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921749"/>
      </p:ext>
    </p:extLst>
  </p:cSld>
  <p:clrMapOvr>
    <a:masterClrMapping/>
  </p:clrMapOvr>
  <p:transition spd="slow">
    <p:wip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911">
            <a:extLst>
              <a:ext uri="{FF2B5EF4-FFF2-40B4-BE49-F238E27FC236}">
                <a16:creationId xmlns:a16="http://schemas.microsoft.com/office/drawing/2014/main" id="{CE490361-0AC0-47B5-990B-59A605FD50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58600" y="6431661"/>
            <a:ext cx="311404" cy="34607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371475" indent="-142875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5715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8001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10287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12573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14859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17145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19431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fld id="{A8381070-84B4-49F1-A2D2-C9FDF97AF49E}" type="slidenum">
              <a:rPr lang="en-US" altLang="en-US" sz="800">
                <a:solidFill>
                  <a:srgbClr val="53585F"/>
                </a:solidFill>
                <a:latin typeface="San Francisco Display Regular" charset="0"/>
                <a:sym typeface="San Francisco Display Regular" charset="0"/>
              </a:rPr>
              <a:pPr/>
              <a:t>17</a:t>
            </a:fld>
            <a:endParaRPr lang="en-US" altLang="en-US" sz="800" dirty="0">
              <a:solidFill>
                <a:srgbClr val="53585F"/>
              </a:solidFill>
              <a:latin typeface="San Francisco Display Regular" charset="0"/>
              <a:sym typeface="San Francisco Display Regular" charset="0"/>
            </a:endParaRPr>
          </a:p>
        </p:txBody>
      </p:sp>
      <p:sp>
        <p:nvSpPr>
          <p:cNvPr id="11" name="Shape 913">
            <a:extLst>
              <a:ext uri="{FF2B5EF4-FFF2-40B4-BE49-F238E27FC236}">
                <a16:creationId xmlns:a16="http://schemas.microsoft.com/office/drawing/2014/main" id="{71105926-2435-404B-B9E6-C0815DA98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621" y="3749208"/>
            <a:ext cx="4621255" cy="12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b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endParaRPr lang="en-US" altLang="en-US" sz="3000" dirty="0"/>
          </a:p>
          <a:p>
            <a:endParaRPr lang="en-US" altLang="en-US" sz="3000" dirty="0"/>
          </a:p>
        </p:txBody>
      </p:sp>
      <p:sp>
        <p:nvSpPr>
          <p:cNvPr id="8" name="Shape 912">
            <a:extLst>
              <a:ext uri="{FF2B5EF4-FFF2-40B4-BE49-F238E27FC236}">
                <a16:creationId xmlns:a16="http://schemas.microsoft.com/office/drawing/2014/main" id="{90FC3815-0F2C-45EB-9AE4-B73D058E0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263" y="874357"/>
            <a:ext cx="6455665" cy="46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b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solidFill>
                  <a:schemeClr val="accent1"/>
                </a:solidFill>
                <a:latin typeface="Arial"/>
                <a:cs typeface="Arial"/>
              </a:rPr>
              <a:t>Stringent Quality Management Systems </a:t>
            </a:r>
            <a:endParaRPr lang="en-US" altLang="en-US" sz="2400" b="1" dirty="0">
              <a:solidFill>
                <a:schemeClr val="accent1"/>
              </a:solidFill>
              <a:latin typeface="Arial"/>
              <a:cs typeface="Arial"/>
              <a:sym typeface="San Francisco Display Light" charset="0"/>
            </a:endParaRPr>
          </a:p>
        </p:txBody>
      </p:sp>
      <p:sp>
        <p:nvSpPr>
          <p:cNvPr id="9" name="Shape 914">
            <a:extLst>
              <a:ext uri="{FF2B5EF4-FFF2-40B4-BE49-F238E27FC236}">
                <a16:creationId xmlns:a16="http://schemas.microsoft.com/office/drawing/2014/main" id="{208E5E17-A27F-4A9F-BE56-BF546244F589}"/>
              </a:ext>
            </a:extLst>
          </p:cNvPr>
          <p:cNvSpPr>
            <a:spLocks noChangeShapeType="1"/>
          </p:cNvSpPr>
          <p:nvPr/>
        </p:nvSpPr>
        <p:spPr bwMode="auto">
          <a:xfrm>
            <a:off x="196052" y="1203104"/>
            <a:ext cx="557036" cy="3904"/>
          </a:xfrm>
          <a:prstGeom prst="line">
            <a:avLst/>
          </a:prstGeom>
          <a:noFill/>
          <a:ln w="25400">
            <a:solidFill>
              <a:srgbClr val="53585F"/>
            </a:solidFill>
            <a:miter lim="4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en-US" sz="9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D099B8-CAEE-4042-23A9-B36E95A7D40C}"/>
              </a:ext>
            </a:extLst>
          </p:cNvPr>
          <p:cNvSpPr txBox="1"/>
          <p:nvPr/>
        </p:nvSpPr>
        <p:spPr>
          <a:xfrm>
            <a:off x="969263" y="1536192"/>
            <a:ext cx="4956047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800" kern="900" dirty="0">
                <a:latin typeface="Arial"/>
                <a:ea typeface="ヒラギノ角ゴ Pro W3" charset="0"/>
                <a:cs typeface="Arial"/>
                <a:sym typeface="Helvetica Light" charset="0"/>
              </a:rPr>
              <a:t>Fiber Optics: Inline Quality Control</a:t>
            </a:r>
          </a:p>
          <a:p>
            <a:pPr>
              <a:spcBef>
                <a:spcPts val="600"/>
              </a:spcBef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All assemblies are 100% inspected. </a:t>
            </a:r>
            <a:b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State-of-the-art </a:t>
            </a:r>
          </a:p>
          <a:p>
            <a:pPr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equipment used for: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Arial"/>
              <a:ea typeface="ヒラギノ角ゴ Pro W3" charset="0"/>
              <a:cs typeface="Arial"/>
              <a:sym typeface="Helvetica Light" charset="0"/>
            </a:endParaRPr>
          </a:p>
          <a:p>
            <a:pPr>
              <a:spcBef>
                <a:spcPts val="600"/>
              </a:spcBef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Insertion Loss / Return Loss</a:t>
            </a:r>
          </a:p>
          <a:p>
            <a:pPr>
              <a:spcBef>
                <a:spcPts val="600"/>
              </a:spcBef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Attenuation</a:t>
            </a:r>
          </a:p>
          <a:p>
            <a:pPr>
              <a:spcBef>
                <a:spcPts val="600"/>
              </a:spcBef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Geometry, including concentricity </a:t>
            </a:r>
            <a:b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  and light continuity</a:t>
            </a:r>
          </a:p>
          <a:p>
            <a:pPr>
              <a:spcBef>
                <a:spcPts val="600"/>
              </a:spcBef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End face inspection after polishing</a:t>
            </a:r>
          </a:p>
          <a:p>
            <a:pPr>
              <a:spcBef>
                <a:spcPts val="600"/>
              </a:spcBef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Air cleaning equipment removes   </a:t>
            </a:r>
            <a:b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  contaminants</a:t>
            </a: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endParaRPr lang="en-US" sz="1800" kern="1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06EE47-09DF-D9C8-F557-3AEBF8FAB3F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3805" y="1654611"/>
            <a:ext cx="5300497" cy="38714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68F907-0829-FF03-1F5D-60EB225792CB}"/>
              </a:ext>
            </a:extLst>
          </p:cNvPr>
          <p:cNvSpPr txBox="1"/>
          <p:nvPr/>
        </p:nvSpPr>
        <p:spPr>
          <a:xfrm>
            <a:off x="8010144" y="146304"/>
            <a:ext cx="37124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1400" b="1" dirty="0">
                <a:solidFill>
                  <a:schemeClr val="accent1"/>
                </a:solidFill>
                <a:latin typeface="Arial"/>
                <a:cs typeface="Arial"/>
                <a:sym typeface="San Francisco Display Regular" charset="0"/>
              </a:rPr>
              <a:t>NAI &amp; KSM…A New &amp; Stronger Company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F4605C-97E6-C657-BA7B-34D5524C04A4}"/>
              </a:ext>
            </a:extLst>
          </p:cNvPr>
          <p:cNvSpPr txBox="1"/>
          <p:nvPr/>
        </p:nvSpPr>
        <p:spPr>
          <a:xfrm>
            <a:off x="969263" y="6519672"/>
            <a:ext cx="213055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Reliable Connectivity Solutions</a:t>
            </a:r>
          </a:p>
        </p:txBody>
      </p:sp>
    </p:spTree>
    <p:extLst>
      <p:ext uri="{BB962C8B-B14F-4D97-AF65-F5344CB8AC3E}">
        <p14:creationId xmlns:p14="http://schemas.microsoft.com/office/powerpoint/2010/main" val="2249964471"/>
      </p:ext>
    </p:extLst>
  </p:cSld>
  <p:clrMapOvr>
    <a:masterClrMapping/>
  </p:clrMapOvr>
  <p:transition spd="slow">
    <p:wip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911">
            <a:extLst>
              <a:ext uri="{FF2B5EF4-FFF2-40B4-BE49-F238E27FC236}">
                <a16:creationId xmlns:a16="http://schemas.microsoft.com/office/drawing/2014/main" id="{CE490361-0AC0-47B5-990B-59A605FD50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58600" y="6431661"/>
            <a:ext cx="311404" cy="3460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371475" indent="-142875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5715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8001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10287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12573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14859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17145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19431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fld id="{A8381070-84B4-49F1-A2D2-C9FDF97AF49E}" type="slidenum">
              <a:rPr lang="en-US" altLang="en-US" sz="800">
                <a:solidFill>
                  <a:srgbClr val="53585F"/>
                </a:solidFill>
                <a:latin typeface="San Francisco Display Regular" charset="0"/>
                <a:sym typeface="San Francisco Display Regular" charset="0"/>
              </a:rPr>
              <a:pPr/>
              <a:t>18</a:t>
            </a:fld>
            <a:endParaRPr lang="en-US" altLang="en-US" sz="800" dirty="0">
              <a:solidFill>
                <a:srgbClr val="53585F"/>
              </a:solidFill>
              <a:latin typeface="San Francisco Display Regular" charset="0"/>
              <a:sym typeface="San Francisco Display Regular" charset="0"/>
            </a:endParaRPr>
          </a:p>
        </p:txBody>
      </p:sp>
      <p:sp>
        <p:nvSpPr>
          <p:cNvPr id="11" name="Shape 913">
            <a:extLst>
              <a:ext uri="{FF2B5EF4-FFF2-40B4-BE49-F238E27FC236}">
                <a16:creationId xmlns:a16="http://schemas.microsoft.com/office/drawing/2014/main" id="{71105926-2435-404B-B9E6-C0815DA98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621" y="3749208"/>
            <a:ext cx="4621255" cy="12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b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endParaRPr lang="en-US" altLang="en-US" sz="3000" dirty="0"/>
          </a:p>
          <a:p>
            <a:endParaRPr lang="en-US" altLang="en-US" sz="3000" dirty="0"/>
          </a:p>
        </p:txBody>
      </p:sp>
      <p:sp>
        <p:nvSpPr>
          <p:cNvPr id="8" name="Shape 912">
            <a:extLst>
              <a:ext uri="{FF2B5EF4-FFF2-40B4-BE49-F238E27FC236}">
                <a16:creationId xmlns:a16="http://schemas.microsoft.com/office/drawing/2014/main" id="{90FC3815-0F2C-45EB-9AE4-B73D058E0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407" y="902373"/>
            <a:ext cx="5798839" cy="45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b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solidFill>
                  <a:schemeClr val="accent1"/>
                </a:solidFill>
                <a:latin typeface="Arial"/>
                <a:cs typeface="Arial"/>
              </a:rPr>
              <a:t>Stringent Quality Management Systems </a:t>
            </a:r>
            <a:endParaRPr lang="en-US" altLang="en-US" sz="2400" b="1" dirty="0">
              <a:solidFill>
                <a:schemeClr val="accent1"/>
              </a:solidFill>
              <a:latin typeface="Arial"/>
              <a:cs typeface="Arial"/>
              <a:sym typeface="San Francisco Display Light" charset="0"/>
            </a:endParaRPr>
          </a:p>
        </p:txBody>
      </p:sp>
      <p:sp>
        <p:nvSpPr>
          <p:cNvPr id="9" name="Shape 914">
            <a:extLst>
              <a:ext uri="{FF2B5EF4-FFF2-40B4-BE49-F238E27FC236}">
                <a16:creationId xmlns:a16="http://schemas.microsoft.com/office/drawing/2014/main" id="{208E5E17-A27F-4A9F-BE56-BF546244F589}"/>
              </a:ext>
            </a:extLst>
          </p:cNvPr>
          <p:cNvSpPr>
            <a:spLocks noChangeShapeType="1"/>
          </p:cNvSpPr>
          <p:nvPr/>
        </p:nvSpPr>
        <p:spPr bwMode="auto">
          <a:xfrm>
            <a:off x="196052" y="1248824"/>
            <a:ext cx="557036" cy="3904"/>
          </a:xfrm>
          <a:prstGeom prst="line">
            <a:avLst/>
          </a:prstGeom>
          <a:noFill/>
          <a:ln w="25400">
            <a:solidFill>
              <a:srgbClr val="53585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en-US" sz="9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D099B8-CAEE-4042-23A9-B36E95A7D40C}"/>
              </a:ext>
            </a:extLst>
          </p:cNvPr>
          <p:cNvSpPr txBox="1"/>
          <p:nvPr/>
        </p:nvSpPr>
        <p:spPr>
          <a:xfrm>
            <a:off x="876622" y="1536190"/>
            <a:ext cx="5387018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800" kern="900" dirty="0">
                <a:latin typeface="Arial"/>
                <a:ea typeface="ヒラギノ角ゴ Pro W3" charset="0"/>
                <a:cs typeface="Arial"/>
                <a:sym typeface="Helvetica Light" charset="0"/>
              </a:rPr>
              <a:t>Copper: Inline Quality Control</a:t>
            </a:r>
          </a:p>
          <a:p>
            <a:pPr>
              <a:spcBef>
                <a:spcPts val="600"/>
              </a:spcBef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All assemblies are 100% inspected. </a:t>
            </a:r>
            <a:b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Electrical test include continuity, </a:t>
            </a:r>
            <a:b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high voltage (</a:t>
            </a:r>
            <a:r>
              <a:rPr lang="en-US" sz="1800" kern="900" dirty="0" err="1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HiPot</a:t>
            </a: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) and capacity. </a:t>
            </a:r>
            <a:b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Some of the tests we perform include: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Arial"/>
              <a:ea typeface="ヒラギノ角ゴ Pro W3" charset="0"/>
              <a:cs typeface="Arial"/>
              <a:sym typeface="Helvetica Light" charset="0"/>
            </a:endParaRPr>
          </a:p>
          <a:p>
            <a:pPr>
              <a:spcBef>
                <a:spcPts val="600"/>
              </a:spcBef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</a:t>
            </a:r>
            <a:r>
              <a:rPr lang="en-US" sz="1800" kern="900" dirty="0" err="1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Subassy</a:t>
            </a: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 electrical test</a:t>
            </a:r>
          </a:p>
          <a:p>
            <a:pPr>
              <a:spcBef>
                <a:spcPts val="600"/>
              </a:spcBef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Manufacturing visual inspection</a:t>
            </a:r>
          </a:p>
          <a:p>
            <a:pPr>
              <a:spcBef>
                <a:spcPts val="600"/>
              </a:spcBef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QA inspection</a:t>
            </a:r>
          </a:p>
          <a:p>
            <a:pPr>
              <a:spcBef>
                <a:spcPts val="600"/>
              </a:spcBef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Plug blade height</a:t>
            </a:r>
          </a:p>
          <a:p>
            <a:pPr>
              <a:spcBef>
                <a:spcPts val="600"/>
              </a:spcBef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Tensile test</a:t>
            </a:r>
          </a:p>
          <a:p>
            <a:pPr>
              <a:spcBef>
                <a:spcPts val="600"/>
              </a:spcBef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Pressure test</a:t>
            </a:r>
          </a:p>
          <a:p>
            <a:pPr>
              <a:spcBef>
                <a:spcPts val="600"/>
              </a:spcBef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Texture test</a:t>
            </a:r>
          </a:p>
          <a:p>
            <a:pPr>
              <a:spcBef>
                <a:spcPts val="600"/>
              </a:spcBef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Insertion Loss / Return Loss</a:t>
            </a: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endParaRPr lang="en-US" sz="1800" kern="1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3B33FD-7F16-4F63-D7FB-0802D2127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717" y="3014413"/>
            <a:ext cx="5300283" cy="32583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56E7D2-C318-5250-0270-D8139C312ED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7246" y="1586505"/>
            <a:ext cx="2992953" cy="19290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4ABE55-2E7A-DA5B-2EB9-ED2DC9CD5A2D}"/>
              </a:ext>
            </a:extLst>
          </p:cNvPr>
          <p:cNvSpPr txBox="1"/>
          <p:nvPr/>
        </p:nvSpPr>
        <p:spPr>
          <a:xfrm>
            <a:off x="8046720" y="167468"/>
            <a:ext cx="40325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1400" b="1" dirty="0">
                <a:solidFill>
                  <a:schemeClr val="accent1"/>
                </a:solidFill>
                <a:latin typeface="Arial"/>
                <a:cs typeface="Arial"/>
                <a:sym typeface="San Francisco Display Regular" charset="0"/>
              </a:rPr>
              <a:t>NAI &amp; KSM…A New &amp; Stronger Company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FF8FF8-D101-AEAE-A233-A6F6BAA68097}"/>
              </a:ext>
            </a:extLst>
          </p:cNvPr>
          <p:cNvSpPr txBox="1"/>
          <p:nvPr/>
        </p:nvSpPr>
        <p:spPr>
          <a:xfrm>
            <a:off x="830588" y="6448071"/>
            <a:ext cx="381456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Reliable Connectivity Solutions</a:t>
            </a:r>
          </a:p>
        </p:txBody>
      </p:sp>
    </p:spTree>
    <p:extLst>
      <p:ext uri="{BB962C8B-B14F-4D97-AF65-F5344CB8AC3E}">
        <p14:creationId xmlns:p14="http://schemas.microsoft.com/office/powerpoint/2010/main" val="3801604563"/>
      </p:ext>
    </p:extLst>
  </p:cSld>
  <p:clrMapOvr>
    <a:masterClrMapping/>
  </p:clrMapOvr>
  <p:transition spd="slow">
    <p:wip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911">
            <a:extLst>
              <a:ext uri="{FF2B5EF4-FFF2-40B4-BE49-F238E27FC236}">
                <a16:creationId xmlns:a16="http://schemas.microsoft.com/office/drawing/2014/main" id="{CE490361-0AC0-47B5-990B-59A605FD50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58600" y="6431661"/>
            <a:ext cx="311404" cy="34607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371475" indent="-142875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5715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8001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10287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12573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14859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17145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19431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fld id="{A8381070-84B4-49F1-A2D2-C9FDF97AF49E}" type="slidenum">
              <a:rPr lang="en-US" altLang="en-US" sz="800">
                <a:solidFill>
                  <a:srgbClr val="53585F"/>
                </a:solidFill>
                <a:latin typeface="San Francisco Display Regular" charset="0"/>
                <a:sym typeface="San Francisco Display Regular" charset="0"/>
              </a:rPr>
              <a:pPr/>
              <a:t>19</a:t>
            </a:fld>
            <a:endParaRPr lang="en-US" altLang="en-US" sz="800" dirty="0">
              <a:solidFill>
                <a:srgbClr val="53585F"/>
              </a:solidFill>
              <a:latin typeface="San Francisco Display Regular" charset="0"/>
              <a:sym typeface="San Francisco Display Regular" charset="0"/>
            </a:endParaRPr>
          </a:p>
        </p:txBody>
      </p:sp>
      <p:sp>
        <p:nvSpPr>
          <p:cNvPr id="11" name="Shape 913">
            <a:extLst>
              <a:ext uri="{FF2B5EF4-FFF2-40B4-BE49-F238E27FC236}">
                <a16:creationId xmlns:a16="http://schemas.microsoft.com/office/drawing/2014/main" id="{71105926-2435-404B-B9E6-C0815DA98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621" y="3749208"/>
            <a:ext cx="4621255" cy="12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b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endParaRPr lang="en-US" altLang="en-US" sz="3000" dirty="0"/>
          </a:p>
          <a:p>
            <a:endParaRPr lang="en-US" altLang="en-US" sz="3000" dirty="0"/>
          </a:p>
        </p:txBody>
      </p:sp>
      <p:sp>
        <p:nvSpPr>
          <p:cNvPr id="8" name="Shape 912">
            <a:extLst>
              <a:ext uri="{FF2B5EF4-FFF2-40B4-BE49-F238E27FC236}">
                <a16:creationId xmlns:a16="http://schemas.microsoft.com/office/drawing/2014/main" id="{90FC3815-0F2C-45EB-9AE4-B73D058E0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9471" y="925179"/>
            <a:ext cx="5827776" cy="45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b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solidFill>
                  <a:schemeClr val="accent1"/>
                </a:solidFill>
                <a:latin typeface="Arial"/>
                <a:cs typeface="Arial"/>
              </a:rPr>
              <a:t>Stringent Quality Management Systems </a:t>
            </a:r>
            <a:endParaRPr lang="en-US" altLang="en-US" sz="2400" b="1" dirty="0">
              <a:solidFill>
                <a:schemeClr val="accent1"/>
              </a:solidFill>
              <a:latin typeface="Arial"/>
              <a:cs typeface="Arial"/>
              <a:sym typeface="San Francisco Display Light" charset="0"/>
            </a:endParaRPr>
          </a:p>
        </p:txBody>
      </p:sp>
      <p:sp>
        <p:nvSpPr>
          <p:cNvPr id="9" name="Shape 914">
            <a:extLst>
              <a:ext uri="{FF2B5EF4-FFF2-40B4-BE49-F238E27FC236}">
                <a16:creationId xmlns:a16="http://schemas.microsoft.com/office/drawing/2014/main" id="{208E5E17-A27F-4A9F-BE56-BF546244F589}"/>
              </a:ext>
            </a:extLst>
          </p:cNvPr>
          <p:cNvSpPr>
            <a:spLocks noChangeShapeType="1"/>
          </p:cNvSpPr>
          <p:nvPr/>
        </p:nvSpPr>
        <p:spPr bwMode="auto">
          <a:xfrm>
            <a:off x="128764" y="1257968"/>
            <a:ext cx="557036" cy="3904"/>
          </a:xfrm>
          <a:prstGeom prst="line">
            <a:avLst/>
          </a:prstGeom>
          <a:noFill/>
          <a:ln w="25400">
            <a:solidFill>
              <a:srgbClr val="53585F"/>
            </a:solidFill>
            <a:miter lim="4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en-US" sz="9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D099B8-CAEE-4042-23A9-B36E95A7D40C}"/>
              </a:ext>
            </a:extLst>
          </p:cNvPr>
          <p:cNvSpPr txBox="1"/>
          <p:nvPr/>
        </p:nvSpPr>
        <p:spPr>
          <a:xfrm>
            <a:off x="876621" y="1581912"/>
            <a:ext cx="570705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en-US" sz="1800" dirty="0">
                <a:latin typeface="Arial"/>
                <a:cs typeface="Arial"/>
              </a:rPr>
              <a:t>Sampling of Many Additional Quality Policies &amp; Tools:</a:t>
            </a:r>
          </a:p>
          <a:p>
            <a:pPr>
              <a:spcBef>
                <a:spcPts val="600"/>
              </a:spcBef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</a:t>
            </a: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APQP project tracking tools used to monitor progress </a:t>
            </a:r>
          </a:p>
          <a:p>
            <a:pPr>
              <a:spcBef>
                <a:spcPts val="600"/>
              </a:spcBef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</a:t>
            </a: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Critical to Quality (CTQ) process adds</a:t>
            </a:r>
            <a:b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 another layer of testing</a:t>
            </a:r>
          </a:p>
          <a:p>
            <a:pPr>
              <a:spcBef>
                <a:spcPts val="600"/>
              </a:spcBef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</a:t>
            </a: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Corrective action taken, when needed</a:t>
            </a:r>
          </a:p>
          <a:p>
            <a:pPr>
              <a:spcBef>
                <a:spcPts val="600"/>
              </a:spcBef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</a:t>
            </a: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Equipment calibrations maintained </a:t>
            </a:r>
            <a:b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 by dedicated crew</a:t>
            </a:r>
          </a:p>
          <a:p>
            <a:pPr>
              <a:spcBef>
                <a:spcPts val="600"/>
              </a:spcBef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</a:t>
            </a: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Regular Kaizen events to improve process</a:t>
            </a:r>
          </a:p>
          <a:p>
            <a:pPr>
              <a:spcBef>
                <a:spcPts val="600"/>
              </a:spcBef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</a:t>
            </a: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Customers have access to all QC data </a:t>
            </a:r>
            <a:b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 for their project</a:t>
            </a: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endParaRPr lang="en-US" sz="1800" kern="1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NAI PPT_Module 1_Frame 28-A.png">
            <a:extLst>
              <a:ext uri="{FF2B5EF4-FFF2-40B4-BE49-F238E27FC236}">
                <a16:creationId xmlns:a16="http://schemas.microsoft.com/office/drawing/2014/main" id="{4E621797-5A88-F73A-4500-7B3B76743E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8833" y="1654611"/>
            <a:ext cx="4866707" cy="3200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60D02C-BBB2-2962-FCD4-4A41C1409F68}"/>
              </a:ext>
            </a:extLst>
          </p:cNvPr>
          <p:cNvSpPr txBox="1"/>
          <p:nvPr/>
        </p:nvSpPr>
        <p:spPr>
          <a:xfrm>
            <a:off x="8046720" y="167468"/>
            <a:ext cx="39232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1400" b="1" dirty="0">
                <a:solidFill>
                  <a:schemeClr val="accent1"/>
                </a:solidFill>
                <a:latin typeface="Arial"/>
                <a:cs typeface="Arial"/>
                <a:sym typeface="San Francisco Display Regular" charset="0"/>
              </a:rPr>
              <a:t>NAI &amp; KSM…A New &amp; Stronger Company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B58876-5BE7-0082-8128-27B856849753}"/>
              </a:ext>
            </a:extLst>
          </p:cNvPr>
          <p:cNvSpPr txBox="1"/>
          <p:nvPr/>
        </p:nvSpPr>
        <p:spPr>
          <a:xfrm>
            <a:off x="949471" y="6431661"/>
            <a:ext cx="347622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Reliable Connectivity Solutions</a:t>
            </a:r>
          </a:p>
        </p:txBody>
      </p:sp>
    </p:spTree>
    <p:extLst>
      <p:ext uri="{BB962C8B-B14F-4D97-AF65-F5344CB8AC3E}">
        <p14:creationId xmlns:p14="http://schemas.microsoft.com/office/powerpoint/2010/main" val="2837505564"/>
      </p:ext>
    </p:extLst>
  </p:cSld>
  <p:clrMapOvr>
    <a:masterClrMapping/>
  </p:clrMapOvr>
  <p:transition spd="slow">
    <p:wip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1">
            <a:extLst>
              <a:ext uri="{FF2B5EF4-FFF2-40B4-BE49-F238E27FC236}">
                <a16:creationId xmlns:a16="http://schemas.microsoft.com/office/drawing/2014/main" id="{2BA55596-86AE-4AA4-93E3-07E0A88AAB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1844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371475" indent="-142875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5715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8001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10287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12573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14859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17145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19431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fld id="{C0A9B420-8ADA-4A5B-AD76-B9DC418C87D6}" type="slidenum">
              <a:rPr lang="en-US" altLang="en-US" sz="800">
                <a:solidFill>
                  <a:srgbClr val="53585F"/>
                </a:solidFill>
                <a:latin typeface="San Francisco Display Regular" charset="0"/>
                <a:sym typeface="San Francisco Display Regular" charset="0"/>
              </a:rPr>
              <a:pPr/>
              <a:t>2</a:t>
            </a:fld>
            <a:endParaRPr lang="en-US" altLang="en-US" sz="800">
              <a:solidFill>
                <a:srgbClr val="53585F"/>
              </a:solidFill>
              <a:latin typeface="San Francisco Display Regular" charset="0"/>
              <a:sym typeface="San Francisco Display Regular" charset="0"/>
            </a:endParaRPr>
          </a:p>
        </p:txBody>
      </p:sp>
      <p:sp>
        <p:nvSpPr>
          <p:cNvPr id="8196" name="Shape 912">
            <a:extLst>
              <a:ext uri="{FF2B5EF4-FFF2-40B4-BE49-F238E27FC236}">
                <a16:creationId xmlns:a16="http://schemas.microsoft.com/office/drawing/2014/main" id="{05D4FAE3-E623-4578-A3F9-25E7C5B0F1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0787" y="1919872"/>
            <a:ext cx="3734998" cy="2457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5400" tIns="25400" rIns="25400" bIns="25400" anchor="b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pPr algn="ctr" eaLnBrk="1">
              <a:lnSpc>
                <a:spcPct val="120000"/>
              </a:lnSpc>
            </a:pPr>
            <a:r>
              <a:rPr lang="en-US" altLang="en-US" sz="14350" b="1" dirty="0">
                <a:solidFill>
                  <a:schemeClr val="bg1"/>
                </a:solidFill>
                <a:latin typeface="Helvetica Neue" pitchFamily="-128" charset="0"/>
                <a:sym typeface="San Francisco Display Light" charset="0"/>
              </a:rPr>
              <a:t>XXX</a:t>
            </a:r>
          </a:p>
        </p:txBody>
      </p:sp>
      <p:sp>
        <p:nvSpPr>
          <p:cNvPr id="9" name="Shape 913">
            <a:extLst>
              <a:ext uri="{FF2B5EF4-FFF2-40B4-BE49-F238E27FC236}">
                <a16:creationId xmlns:a16="http://schemas.microsoft.com/office/drawing/2014/main" id="{B8427018-FD09-47F3-B6BD-152A8179C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9857" y="4148275"/>
            <a:ext cx="4039394" cy="536301"/>
          </a:xfrm>
          <a:prstGeom prst="rect">
            <a:avLst/>
          </a:prstGeom>
          <a:noFill/>
          <a:ln>
            <a:noFill/>
          </a:ln>
        </p:spPr>
        <p:txBody>
          <a:bodyPr lIns="25400" tIns="25400" rIns="25400" bIns="25400" anchor="ctr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2400" kern="900" dirty="0">
                <a:latin typeface="Helvetica Light" charset="0"/>
                <a:ea typeface="ヒラギノ角ゴ Pro W3" charset="0"/>
                <a:cs typeface="ヒラギノ角ゴ Pro W3" charset="0"/>
                <a:sym typeface="Helvetica Light" charset="0"/>
              </a:rPr>
              <a:t>XXXX XXXXX XXXX </a:t>
            </a:r>
            <a:r>
              <a:rPr lang="en-US" sz="2400" kern="900" dirty="0" err="1">
                <a:latin typeface="Helvetica Light" charset="0"/>
                <a:ea typeface="ヒラギノ角ゴ Pro W3" charset="0"/>
                <a:cs typeface="ヒラギノ角ゴ Pro W3" charset="0"/>
                <a:sym typeface="Helvetica Light" charset="0"/>
              </a:rPr>
              <a:t>XXXX</a:t>
            </a:r>
            <a:endParaRPr lang="en-US" sz="2400" kern="900" dirty="0">
              <a:latin typeface="Helvetica Light" charset="0"/>
              <a:ea typeface="ヒラギノ角ゴ Pro W3" charset="0"/>
              <a:cs typeface="ヒラギノ角ゴ Pro W3" charset="0"/>
              <a:sym typeface="Helvetica Light" charset="0"/>
            </a:endParaRPr>
          </a:p>
        </p:txBody>
      </p:sp>
      <p:pic>
        <p:nvPicPr>
          <p:cNvPr id="2" name="Picture 1" descr="NAI-Title Fram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310"/>
            <a:ext cx="12192000" cy="6873144"/>
          </a:xfrm>
          <a:prstGeom prst="rect">
            <a:avLst/>
          </a:prstGeom>
        </p:spPr>
      </p:pic>
      <p:sp>
        <p:nvSpPr>
          <p:cNvPr id="8" name="Shape 913">
            <a:extLst>
              <a:ext uri="{FF2B5EF4-FFF2-40B4-BE49-F238E27FC236}">
                <a16:creationId xmlns:a16="http://schemas.microsoft.com/office/drawing/2014/main" id="{71105926-2435-404B-B9E6-C0815DA98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56523"/>
            <a:ext cx="12192000" cy="4475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NAI and KSM</a:t>
            </a:r>
            <a:br>
              <a:rPr lang="en-US" sz="3600" dirty="0">
                <a:solidFill>
                  <a:schemeClr val="bg1"/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1800" b="1" dirty="0">
                <a:solidFill>
                  <a:schemeClr val="bg1"/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 </a:t>
            </a:r>
            <a:r>
              <a:rPr lang="en-US" sz="6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A New &amp; Stronger Company</a:t>
            </a:r>
            <a:br>
              <a:rPr lang="en-US" sz="7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br>
              <a:rPr lang="en-US" sz="2400" dirty="0">
                <a:solidFill>
                  <a:schemeClr val="bg1"/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2400" dirty="0">
                <a:solidFill>
                  <a:schemeClr val="bg1"/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Combined Resources for Custom Interconnect Solutions</a:t>
            </a:r>
            <a:br>
              <a:rPr lang="en-US" sz="1800" b="1" dirty="0">
                <a:solidFill>
                  <a:schemeClr val="bg1"/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endParaRPr lang="en-US" sz="14350" b="1" dirty="0">
              <a:solidFill>
                <a:schemeClr val="bg1"/>
              </a:solidFill>
              <a:latin typeface="Arial"/>
              <a:ea typeface="ヒラギノ角ゴ Pro W3" charset="0"/>
              <a:cs typeface="Arial"/>
              <a:sym typeface="San Francisco Display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2836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  <p:bldP spid="8" grpId="0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911">
            <a:extLst>
              <a:ext uri="{FF2B5EF4-FFF2-40B4-BE49-F238E27FC236}">
                <a16:creationId xmlns:a16="http://schemas.microsoft.com/office/drawing/2014/main" id="{CE490361-0AC0-47B5-990B-59A605FD50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58600" y="6431661"/>
            <a:ext cx="311404" cy="3460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371475" indent="-142875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5715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8001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10287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12573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14859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17145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19431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fld id="{A8381070-84B4-49F1-A2D2-C9FDF97AF49E}" type="slidenum">
              <a:rPr lang="en-US" altLang="en-US" sz="800">
                <a:solidFill>
                  <a:srgbClr val="53585F"/>
                </a:solidFill>
                <a:latin typeface="San Francisco Display Regular" charset="0"/>
                <a:sym typeface="San Francisco Display Regular" charset="0"/>
              </a:rPr>
              <a:pPr/>
              <a:t>20</a:t>
            </a:fld>
            <a:endParaRPr lang="en-US" altLang="en-US" sz="800" dirty="0">
              <a:solidFill>
                <a:srgbClr val="53585F"/>
              </a:solidFill>
              <a:latin typeface="San Francisco Display Regular" charset="0"/>
              <a:sym typeface="San Francisco Display Regular" charset="0"/>
            </a:endParaRPr>
          </a:p>
        </p:txBody>
      </p:sp>
      <p:sp>
        <p:nvSpPr>
          <p:cNvPr id="11" name="Shape 913">
            <a:extLst>
              <a:ext uri="{FF2B5EF4-FFF2-40B4-BE49-F238E27FC236}">
                <a16:creationId xmlns:a16="http://schemas.microsoft.com/office/drawing/2014/main" id="{71105926-2435-404B-B9E6-C0815DA98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6773" y="8792819"/>
            <a:ext cx="452116" cy="12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b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endParaRPr lang="en-US" altLang="en-US" sz="3000" dirty="0"/>
          </a:p>
          <a:p>
            <a:endParaRPr lang="en-US" altLang="en-US" sz="3000" dirty="0"/>
          </a:p>
        </p:txBody>
      </p:sp>
      <p:sp>
        <p:nvSpPr>
          <p:cNvPr id="8" name="Shape 912">
            <a:extLst>
              <a:ext uri="{FF2B5EF4-FFF2-40B4-BE49-F238E27FC236}">
                <a16:creationId xmlns:a16="http://schemas.microsoft.com/office/drawing/2014/main" id="{90FC3815-0F2C-45EB-9AE4-B73D058E0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408" y="908845"/>
            <a:ext cx="2304288" cy="45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b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solidFill>
                  <a:schemeClr val="accent1"/>
                </a:solidFill>
                <a:latin typeface="Arial"/>
                <a:cs typeface="Arial"/>
              </a:rPr>
              <a:t>Certifications</a:t>
            </a:r>
            <a:endParaRPr lang="en-US" altLang="en-US" sz="2400" b="1" dirty="0">
              <a:solidFill>
                <a:schemeClr val="accent1"/>
              </a:solidFill>
              <a:latin typeface="Arial"/>
              <a:cs typeface="Arial"/>
              <a:sym typeface="San Francisco Display Light" charset="0"/>
            </a:endParaRPr>
          </a:p>
        </p:txBody>
      </p:sp>
      <p:sp>
        <p:nvSpPr>
          <p:cNvPr id="9" name="Shape 914">
            <a:extLst>
              <a:ext uri="{FF2B5EF4-FFF2-40B4-BE49-F238E27FC236}">
                <a16:creationId xmlns:a16="http://schemas.microsoft.com/office/drawing/2014/main" id="{208E5E17-A27F-4A9F-BE56-BF546244F589}"/>
              </a:ext>
            </a:extLst>
          </p:cNvPr>
          <p:cNvSpPr>
            <a:spLocks noChangeShapeType="1"/>
          </p:cNvSpPr>
          <p:nvPr/>
        </p:nvSpPr>
        <p:spPr bwMode="auto">
          <a:xfrm>
            <a:off x="196052" y="1242518"/>
            <a:ext cx="557036" cy="3904"/>
          </a:xfrm>
          <a:prstGeom prst="line">
            <a:avLst/>
          </a:prstGeom>
          <a:noFill/>
          <a:ln w="25400">
            <a:solidFill>
              <a:srgbClr val="53585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en-US" sz="9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D099B8-CAEE-4042-23A9-B36E95A7D40C}"/>
              </a:ext>
            </a:extLst>
          </p:cNvPr>
          <p:cNvSpPr txBox="1"/>
          <p:nvPr/>
        </p:nvSpPr>
        <p:spPr>
          <a:xfrm>
            <a:off x="844533" y="1508760"/>
            <a:ext cx="5891355" cy="487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• ISO 9001:2015 – for overall quality</a:t>
            </a:r>
          </a:p>
          <a:p>
            <a:pPr>
              <a:spcBef>
                <a:spcPts val="600"/>
              </a:spcBef>
            </a:pP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• ISO 13485:2016 – for medical product quality</a:t>
            </a:r>
          </a:p>
          <a:p>
            <a:pPr>
              <a:spcBef>
                <a:spcPts val="600"/>
              </a:spcBef>
            </a:pP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• TL 9000-H R6.2/5.7 – for telecom </a:t>
            </a:r>
          </a:p>
          <a:p>
            <a:pPr>
              <a:spcBef>
                <a:spcPts val="600"/>
              </a:spcBef>
            </a:pP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 product quality</a:t>
            </a:r>
          </a:p>
          <a:p>
            <a:pPr>
              <a:spcBef>
                <a:spcPts val="600"/>
              </a:spcBef>
            </a:pP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• AS 9100 Rev D– for aerospace product quality</a:t>
            </a:r>
          </a:p>
          <a:p>
            <a:pPr>
              <a:spcBef>
                <a:spcPts val="600"/>
              </a:spcBef>
            </a:pP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• </a:t>
            </a:r>
            <a:r>
              <a:rPr lang="en-US" altLang="en-US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ITAR registered</a:t>
            </a:r>
            <a:endParaRPr lang="en-US" altLang="en-US" sz="18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spcBef>
                <a:spcPts val="600"/>
              </a:spcBef>
            </a:pP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• 2021 C-TPAT</a:t>
            </a:r>
          </a:p>
          <a:p>
            <a:pPr>
              <a:spcBef>
                <a:spcPts val="600"/>
              </a:spcBef>
            </a:pP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• 2021 AEO</a:t>
            </a:r>
          </a:p>
          <a:p>
            <a:pPr>
              <a:spcBef>
                <a:spcPts val="600"/>
              </a:spcBef>
            </a:pP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• 2020 OEA</a:t>
            </a:r>
          </a:p>
          <a:p>
            <a:pPr>
              <a:spcBef>
                <a:spcPts val="600"/>
              </a:spcBef>
            </a:pP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• Nadcap Accredited</a:t>
            </a:r>
          </a:p>
          <a:p>
            <a:pPr>
              <a:spcBef>
                <a:spcPts val="600"/>
              </a:spcBef>
            </a:pP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• UL and (C(UL) Certifications</a:t>
            </a:r>
            <a:b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</a:br>
            <a:endParaRPr lang="en-US" altLang="en-US" sz="18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Let us know what certifications you need!</a:t>
            </a: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endParaRPr lang="en-US" sz="1800" kern="1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B241F4-4D5B-0B6D-6B61-0625EA4777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0826" y="1640135"/>
            <a:ext cx="1718274" cy="2373042"/>
          </a:xfrm>
          <a:prstGeom prst="rect">
            <a:avLst/>
          </a:prstGeom>
        </p:spPr>
      </p:pic>
      <p:pic>
        <p:nvPicPr>
          <p:cNvPr id="7" name="Picture 1" descr="NAI PPT_Module 1_Frame 26-A.png">
            <a:extLst>
              <a:ext uri="{FF2B5EF4-FFF2-40B4-BE49-F238E27FC236}">
                <a16:creationId xmlns:a16="http://schemas.microsoft.com/office/drawing/2014/main" id="{89BB9593-9B81-298D-E60D-5975CD03A4B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3512" y="4376859"/>
            <a:ext cx="1930114" cy="236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5711A2-6660-F332-87D3-E7016BEEE81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4205">
            <a:off x="10077313" y="2142979"/>
            <a:ext cx="1718276" cy="2373042"/>
          </a:xfrm>
          <a:prstGeom prst="rect">
            <a:avLst/>
          </a:prstGeom>
        </p:spPr>
      </p:pic>
      <p:pic>
        <p:nvPicPr>
          <p:cNvPr id="1026" name="Picture 2" descr="ITAR Manufacturing | ITAR Machine Shop | Trace-A-Matic">
            <a:extLst>
              <a:ext uri="{FF2B5EF4-FFF2-40B4-BE49-F238E27FC236}">
                <a16:creationId xmlns:a16="http://schemas.microsoft.com/office/drawing/2014/main" id="{D4658159-4FD3-68C8-18FF-AD5E6C6F0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888" y="639511"/>
            <a:ext cx="2618313" cy="261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PC Logo PNG Transparent &amp; SVG Vector - Freebie Supply">
            <a:extLst>
              <a:ext uri="{FF2B5EF4-FFF2-40B4-BE49-F238E27FC236}">
                <a16:creationId xmlns:a16="http://schemas.microsoft.com/office/drawing/2014/main" id="{C4A79E32-CEE2-0E94-C054-E009F58B6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4987" y="521100"/>
            <a:ext cx="1313925" cy="131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l Logos">
            <a:extLst>
              <a:ext uri="{FF2B5EF4-FFF2-40B4-BE49-F238E27FC236}">
                <a16:creationId xmlns:a16="http://schemas.microsoft.com/office/drawing/2014/main" id="{B7667787-91B7-76E0-0224-8DE5024A0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4525" y="5247016"/>
            <a:ext cx="866788" cy="86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SA logo, Vector Logo of CSA brand free download (eps, ai, png, cdr ...">
            <a:extLst>
              <a:ext uri="{FF2B5EF4-FFF2-40B4-BE49-F238E27FC236}">
                <a16:creationId xmlns:a16="http://schemas.microsoft.com/office/drawing/2014/main" id="{4BE85321-632F-D0A7-DAB9-819A1315A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24950" y="5247016"/>
            <a:ext cx="802325" cy="80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0FC4B9-4A28-D02C-C967-6EACAB8D418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445" y="3059901"/>
            <a:ext cx="2415404" cy="17041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139893-4876-7C83-B1D7-5A48AC40A469}"/>
              </a:ext>
            </a:extLst>
          </p:cNvPr>
          <p:cNvSpPr txBox="1"/>
          <p:nvPr/>
        </p:nvSpPr>
        <p:spPr>
          <a:xfrm>
            <a:off x="8001000" y="113335"/>
            <a:ext cx="38679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1400" b="1" dirty="0">
                <a:solidFill>
                  <a:schemeClr val="accent1"/>
                </a:solidFill>
                <a:latin typeface="Arial"/>
                <a:cs typeface="Arial"/>
                <a:sym typeface="San Francisco Display Regular" charset="0"/>
              </a:rPr>
              <a:t>NAI &amp; KSM…A New &amp; Stronger Company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A28E98-91F0-D33A-D084-4C82107870DC}"/>
              </a:ext>
            </a:extLst>
          </p:cNvPr>
          <p:cNvSpPr txBox="1"/>
          <p:nvPr/>
        </p:nvSpPr>
        <p:spPr>
          <a:xfrm>
            <a:off x="844533" y="6431661"/>
            <a:ext cx="219127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Reliable Connectivity Solutions</a:t>
            </a:r>
          </a:p>
        </p:txBody>
      </p:sp>
    </p:spTree>
    <p:extLst>
      <p:ext uri="{BB962C8B-B14F-4D97-AF65-F5344CB8AC3E}">
        <p14:creationId xmlns:p14="http://schemas.microsoft.com/office/powerpoint/2010/main" val="1229329577"/>
      </p:ext>
    </p:extLst>
  </p:cSld>
  <p:clrMapOvr>
    <a:masterClrMapping/>
  </p:clrMapOvr>
  <p:transition spd="slow">
    <p:wip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A white background with yellow and orange lines&#10;&#10;Description automatically generated">
            <a:extLst>
              <a:ext uri="{FF2B5EF4-FFF2-40B4-BE49-F238E27FC236}">
                <a16:creationId xmlns:a16="http://schemas.microsoft.com/office/drawing/2014/main" id="{291A50FB-2D0C-7B3C-B8D3-4B97ECE36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3097" cy="7034029"/>
          </a:xfrm>
          <a:prstGeom prst="rect">
            <a:avLst/>
          </a:prstGeom>
        </p:spPr>
      </p:pic>
      <p:sp>
        <p:nvSpPr>
          <p:cNvPr id="13314" name="Shape 911">
            <a:extLst>
              <a:ext uri="{FF2B5EF4-FFF2-40B4-BE49-F238E27FC236}">
                <a16:creationId xmlns:a16="http://schemas.microsoft.com/office/drawing/2014/main" id="{CE490361-0AC0-47B5-990B-59A605FD50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371475" indent="-142875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5715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8001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10287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12573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14859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17145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19431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fld id="{A8381070-84B4-49F1-A2D2-C9FDF97AF49E}" type="slidenum">
              <a:rPr lang="en-US" altLang="en-US" sz="800">
                <a:solidFill>
                  <a:srgbClr val="53585F"/>
                </a:solidFill>
                <a:latin typeface="San Francisco Display Regular" charset="0"/>
                <a:sym typeface="San Francisco Display Regular" charset="0"/>
              </a:rPr>
              <a:pPr/>
              <a:t>21</a:t>
            </a:fld>
            <a:endParaRPr lang="en-US" altLang="en-US" sz="800">
              <a:solidFill>
                <a:srgbClr val="53585F"/>
              </a:solidFill>
              <a:latin typeface="San Francisco Display Regular" charset="0"/>
              <a:sym typeface="San Francisco Display Regular" charset="0"/>
            </a:endParaRPr>
          </a:p>
        </p:txBody>
      </p:sp>
      <p:sp>
        <p:nvSpPr>
          <p:cNvPr id="11" name="Shape 913">
            <a:extLst>
              <a:ext uri="{FF2B5EF4-FFF2-40B4-BE49-F238E27FC236}">
                <a16:creationId xmlns:a16="http://schemas.microsoft.com/office/drawing/2014/main" id="{71105926-2435-404B-B9E6-C0815DA98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621" y="3676056"/>
            <a:ext cx="4621255" cy="12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b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endParaRPr lang="en-US" altLang="en-US" sz="3000" dirty="0"/>
          </a:p>
          <a:p>
            <a:endParaRPr lang="en-US" altLang="en-US" sz="3000" dirty="0"/>
          </a:p>
        </p:txBody>
      </p:sp>
      <p:sp>
        <p:nvSpPr>
          <p:cNvPr id="10" name="Shape 912">
            <a:extLst>
              <a:ext uri="{FF2B5EF4-FFF2-40B4-BE49-F238E27FC236}">
                <a16:creationId xmlns:a16="http://schemas.microsoft.com/office/drawing/2014/main" id="{2F270DEF-9D8F-33CC-1600-F6C10C351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7914" y="211857"/>
            <a:ext cx="3105183" cy="220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b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pPr>
              <a:defRPr/>
            </a:pPr>
            <a:r>
              <a:rPr lang="en-US" alt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  <a:sym typeface="San Francisco Display Regular" charset="0"/>
              </a:rPr>
              <a:t>NAI &amp; KSM…A New &amp; Stronger Company</a:t>
            </a:r>
          </a:p>
        </p:txBody>
      </p:sp>
      <p:sp>
        <p:nvSpPr>
          <p:cNvPr id="5" name="Shape 912">
            <a:extLst>
              <a:ext uri="{FF2B5EF4-FFF2-40B4-BE49-F238E27FC236}">
                <a16:creationId xmlns:a16="http://schemas.microsoft.com/office/drawing/2014/main" id="{4C222EBA-63E9-2EED-C12B-79850453A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2414" y="711389"/>
            <a:ext cx="3414396" cy="45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5400" tIns="25400" rIns="25400" bIns="25400" anchor="b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solidFill>
                  <a:schemeClr val="accent1"/>
                </a:solidFill>
                <a:latin typeface="Arial"/>
                <a:cs typeface="Arial"/>
                <a:sym typeface="San Francisco Display Light" charset="0"/>
              </a:rPr>
              <a:t>Broad Global Footprint</a:t>
            </a:r>
          </a:p>
        </p:txBody>
      </p:sp>
      <p:sp>
        <p:nvSpPr>
          <p:cNvPr id="7" name="Shape 914">
            <a:extLst>
              <a:ext uri="{FF2B5EF4-FFF2-40B4-BE49-F238E27FC236}">
                <a16:creationId xmlns:a16="http://schemas.microsoft.com/office/drawing/2014/main" id="{CE6E6DBB-8176-7DD0-8CBB-5B1B4CCF1806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157" y="1054907"/>
            <a:ext cx="557036" cy="3904"/>
          </a:xfrm>
          <a:prstGeom prst="line">
            <a:avLst/>
          </a:prstGeom>
          <a:noFill/>
          <a:ln w="25400">
            <a:solidFill>
              <a:srgbClr val="53585F"/>
            </a:solidFill>
            <a:miter lim="4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en-US" sz="9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9D563A-678E-092A-2130-11208D47BAB8}"/>
              </a:ext>
            </a:extLst>
          </p:cNvPr>
          <p:cNvSpPr txBox="1"/>
          <p:nvPr/>
        </p:nvSpPr>
        <p:spPr>
          <a:xfrm>
            <a:off x="3007599" y="2032775"/>
            <a:ext cx="180561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defRPr/>
            </a:pPr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China Production Facility</a:t>
            </a:r>
            <a:br>
              <a:rPr lang="en-US" sz="1000" kern="900" dirty="0"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Plant #1 – Suzhou, China</a:t>
            </a: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No. 288 </a:t>
            </a:r>
            <a:r>
              <a:rPr lang="en-US" sz="800" kern="900" dirty="0" err="1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Shengpu</a:t>
            </a: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 Road, E, EPZ</a:t>
            </a: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Suzhou Industrial Park</a:t>
            </a: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Suzhou, China 215126</a:t>
            </a: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Phone: +86-512-88169622</a:t>
            </a: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Fax: +86-512-88169619</a:t>
            </a: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800" b="1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Location Details</a:t>
            </a: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121,200 sq. ft.</a:t>
            </a: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Nadcap Accredited with </a:t>
            </a: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  Merit Status for Electronic</a:t>
            </a: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  Cable and Wire Harnesses</a:t>
            </a: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ISO 13485-2016, ISO 9001-2015,   </a:t>
            </a: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  AS 9100 REV D, and AEO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8E724E-59DE-DC54-DC6D-79BBC1574BE0}"/>
              </a:ext>
            </a:extLst>
          </p:cNvPr>
          <p:cNvSpPr txBox="1"/>
          <p:nvPr/>
        </p:nvSpPr>
        <p:spPr>
          <a:xfrm>
            <a:off x="1002130" y="2045466"/>
            <a:ext cx="1805619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NAI HQ &amp; Solutions Center</a:t>
            </a:r>
            <a:br>
              <a:rPr lang="en-US" sz="1000" kern="900" dirty="0"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Troy, MI</a:t>
            </a:r>
          </a:p>
          <a:p>
            <a:pPr>
              <a:spcBef>
                <a:spcPts val="600"/>
              </a:spcBef>
              <a:defRPr/>
            </a:pP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700 Tower Drive, Suite 125</a:t>
            </a: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Troy, Michigan, USA 48098</a:t>
            </a: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Phone: (248) 817-4106</a:t>
            </a: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800" b="1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Location Details</a:t>
            </a: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5,321 sq. ft.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B15CEE-01B5-C5FA-A093-151A497A0057}"/>
              </a:ext>
            </a:extLst>
          </p:cNvPr>
          <p:cNvSpPr txBox="1"/>
          <p:nvPr/>
        </p:nvSpPr>
        <p:spPr>
          <a:xfrm>
            <a:off x="5005887" y="2039754"/>
            <a:ext cx="1805619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China Production Facility</a:t>
            </a:r>
            <a:br>
              <a:rPr lang="en-US" sz="1000" kern="900" dirty="0"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Plant #2 – Suzhou, China</a:t>
            </a:r>
          </a:p>
          <a:p>
            <a:pPr>
              <a:spcBef>
                <a:spcPts val="600"/>
              </a:spcBef>
              <a:defRPr/>
            </a:pP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No. 288 </a:t>
            </a:r>
            <a:r>
              <a:rPr lang="en-US" sz="800" kern="900" dirty="0" err="1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Shengpu</a:t>
            </a: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 Road, E, EPZ</a:t>
            </a: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Suzhou Industrial Park</a:t>
            </a: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Suzhou, China 215126</a:t>
            </a:r>
            <a:br>
              <a:rPr lang="en-US" sz="800" kern="90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800" kern="90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Phone: </a:t>
            </a: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+86-512-88169622</a:t>
            </a: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Fax: +86-512-88169619</a:t>
            </a: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800" b="1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Location Details</a:t>
            </a: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5,000 sq. ft.</a:t>
            </a: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ISO 9001:2015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BC4DC1-96ED-1CD3-DACB-AE740F2E1C32}"/>
              </a:ext>
            </a:extLst>
          </p:cNvPr>
          <p:cNvSpPr txBox="1"/>
          <p:nvPr/>
        </p:nvSpPr>
        <p:spPr>
          <a:xfrm>
            <a:off x="7028395" y="2045456"/>
            <a:ext cx="1805619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Malaysia Solutions Center</a:t>
            </a:r>
            <a:br>
              <a:rPr lang="en-US" sz="1000" kern="900" dirty="0"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Penang, Malaysia</a:t>
            </a:r>
          </a:p>
          <a:p>
            <a:pPr>
              <a:spcBef>
                <a:spcPts val="600"/>
              </a:spcBef>
              <a:defRPr/>
            </a:pP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S-07-09, Setia Tri-Suites </a:t>
            </a: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Persiaran </a:t>
            </a:r>
            <a:r>
              <a:rPr lang="en-US" sz="800" kern="900" dirty="0" err="1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Kelicap</a:t>
            </a: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, 11900</a:t>
            </a: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Lepas, </a:t>
            </a:r>
            <a:r>
              <a:rPr lang="en-US" sz="800" kern="900" dirty="0" err="1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Pulau</a:t>
            </a: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 Pinang, Malaysia</a:t>
            </a: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Phone: +604 606 2369</a:t>
            </a: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800" b="1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Location Details</a:t>
            </a: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115 square meters</a:t>
            </a: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endParaRPr lang="en-US" sz="800" kern="900" dirty="0">
              <a:solidFill>
                <a:schemeClr val="bg1">
                  <a:lumMod val="50000"/>
                </a:schemeClr>
              </a:solidFill>
              <a:latin typeface="Arial"/>
              <a:ea typeface="ヒラギノ角ゴ Pro W3" charset="0"/>
              <a:cs typeface="Arial"/>
              <a:sym typeface="Helvetica Light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2988A4-99BC-7E11-B58C-A0E12C314D9C}"/>
              </a:ext>
            </a:extLst>
          </p:cNvPr>
          <p:cNvSpPr txBox="1"/>
          <p:nvPr/>
        </p:nvSpPr>
        <p:spPr>
          <a:xfrm>
            <a:off x="9049015" y="2056196"/>
            <a:ext cx="1805619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US Production </a:t>
            </a:r>
            <a:b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Facility - KSM </a:t>
            </a:r>
            <a:br>
              <a:rPr lang="en-US" sz="1000" kern="900" dirty="0"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Warrenville, IL</a:t>
            </a:r>
          </a:p>
          <a:p>
            <a:pPr>
              <a:spcBef>
                <a:spcPts val="600"/>
              </a:spcBef>
              <a:defRPr/>
            </a:pP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27745 Diehl Road</a:t>
            </a: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Warrenville, IL 60555</a:t>
            </a: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Phone: (800) 299-2236</a:t>
            </a: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800" b="1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Location Details</a:t>
            </a: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25,569 sq. ft.</a:t>
            </a: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ISO 9001:2015, AS 9100</a:t>
            </a: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endParaRPr lang="en-US" sz="800" kern="900" dirty="0">
              <a:solidFill>
                <a:schemeClr val="bg1">
                  <a:lumMod val="50000"/>
                </a:schemeClr>
              </a:solidFill>
              <a:latin typeface="Arial"/>
              <a:ea typeface="ヒラギノ角ゴ Pro W3" charset="0"/>
              <a:cs typeface="Arial"/>
              <a:sym typeface="Helvetica Light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2EAA4CF-72F6-4A22-5421-61296D2FDAB5}"/>
              </a:ext>
            </a:extLst>
          </p:cNvPr>
          <p:cNvSpPr txBox="1"/>
          <p:nvPr/>
        </p:nvSpPr>
        <p:spPr>
          <a:xfrm>
            <a:off x="7051663" y="4909191"/>
            <a:ext cx="1899798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U.S. Distribution Center</a:t>
            </a:r>
            <a:br>
              <a:rPr lang="en-US" sz="1000" kern="900" dirty="0"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Nogales, AZ</a:t>
            </a:r>
          </a:p>
          <a:p>
            <a:pPr>
              <a:spcBef>
                <a:spcPts val="600"/>
              </a:spcBef>
              <a:defRPr/>
            </a:pP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3269  North Grand Ave. Ste. A 85621</a:t>
            </a: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Nogales, AZ, USA, 85621</a:t>
            </a: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Phone: (520) 281-0679</a:t>
            </a: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800" b="1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Location Details</a:t>
            </a: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4,000 sq. ft.</a:t>
            </a: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2021 CTPAT</a:t>
            </a: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endParaRPr lang="en-US" sz="800" kern="900" dirty="0">
              <a:solidFill>
                <a:schemeClr val="bg1">
                  <a:lumMod val="50000"/>
                </a:schemeClr>
              </a:solidFill>
              <a:latin typeface="Arial"/>
              <a:ea typeface="ヒラギノ角ゴ Pro W3" charset="0"/>
              <a:cs typeface="Arial"/>
              <a:sym typeface="Helvetica Light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DA454CE-7ED1-275F-85F8-2FCF906ACE2D}"/>
              </a:ext>
            </a:extLst>
          </p:cNvPr>
          <p:cNvSpPr txBox="1"/>
          <p:nvPr/>
        </p:nvSpPr>
        <p:spPr>
          <a:xfrm>
            <a:off x="3007598" y="4890020"/>
            <a:ext cx="183872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kern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Mexico Production Facility</a:t>
            </a:r>
            <a:br>
              <a:rPr lang="en-US" sz="1100" kern="900" dirty="0"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Plant #2 – Hermosillo, Mexico</a:t>
            </a:r>
          </a:p>
          <a:p>
            <a:pPr>
              <a:spcBef>
                <a:spcPts val="600"/>
              </a:spcBef>
              <a:defRPr/>
            </a:pP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Blvd. </a:t>
            </a:r>
            <a:r>
              <a:rPr lang="en-US" sz="800" kern="900" dirty="0" err="1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Solidaridad</a:t>
            </a: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 #1085, </a:t>
            </a: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Col. Palo Verde</a:t>
            </a: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Hermosillo, Mexico 83280</a:t>
            </a: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Phone: (662) 108-4700</a:t>
            </a: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800" b="1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Location Details</a:t>
            </a: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118,900 sq. ft.</a:t>
            </a: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ISO 9001:2015, ISO 13485:2016,                                                              TL 9000-H R6.2/5.7, and 2021 OEA</a:t>
            </a: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endParaRPr lang="en-US" sz="800" kern="900" dirty="0">
              <a:solidFill>
                <a:schemeClr val="bg1">
                  <a:lumMod val="50000"/>
                </a:schemeClr>
              </a:solidFill>
              <a:latin typeface="Arial"/>
              <a:ea typeface="ヒラギノ角ゴ Pro W3" charset="0"/>
              <a:cs typeface="Arial"/>
              <a:sym typeface="Helvetica Light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0491CFE-7EF4-A2EE-6B09-E76969128CAB}"/>
              </a:ext>
            </a:extLst>
          </p:cNvPr>
          <p:cNvSpPr txBox="1"/>
          <p:nvPr/>
        </p:nvSpPr>
        <p:spPr>
          <a:xfrm>
            <a:off x="1002130" y="4909191"/>
            <a:ext cx="1838725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kern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Mexico Production Facility</a:t>
            </a:r>
            <a:br>
              <a:rPr lang="en-US" sz="1100" kern="900" dirty="0"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Plant #1 – Hermosillo, Mexico</a:t>
            </a:r>
          </a:p>
          <a:p>
            <a:pPr>
              <a:spcBef>
                <a:spcPts val="600"/>
              </a:spcBef>
              <a:defRPr/>
            </a:pP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Blvd. </a:t>
            </a:r>
            <a:r>
              <a:rPr lang="en-US" sz="800" kern="900" dirty="0" err="1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Xolotl</a:t>
            </a: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 #73, Col. Casa Linda</a:t>
            </a: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Hermosillo, Mexico, 83284</a:t>
            </a: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Phone (662) 250-9882</a:t>
            </a: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800" b="1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Location Details</a:t>
            </a: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150,000 sq. ft.</a:t>
            </a: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ISO 9001:2015, TL 9000 H            R6.2/5.7, and 2021 OEA</a:t>
            </a: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endParaRPr lang="en-US" sz="800" kern="900" dirty="0">
              <a:solidFill>
                <a:schemeClr val="bg1">
                  <a:lumMod val="50000"/>
                </a:schemeClr>
              </a:solidFill>
              <a:latin typeface="Arial"/>
              <a:ea typeface="ヒラギノ角ゴ Pro W3" charset="0"/>
              <a:cs typeface="Arial"/>
              <a:sym typeface="Helvetica Light" charset="0"/>
            </a:endParaRPr>
          </a:p>
        </p:txBody>
      </p:sp>
      <p:pic>
        <p:nvPicPr>
          <p:cNvPr id="56" name="Picture 55" descr="A tree next to a building&#10;&#10;Description automatically generated">
            <a:extLst>
              <a:ext uri="{FF2B5EF4-FFF2-40B4-BE49-F238E27FC236}">
                <a16:creationId xmlns:a16="http://schemas.microsoft.com/office/drawing/2014/main" id="{5A057E62-7548-B42E-851E-4DF9CCB0BA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173" y="1338490"/>
            <a:ext cx="1294917" cy="6458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60D9C3-C29B-897D-1A4B-8074A50CCFF6}"/>
              </a:ext>
            </a:extLst>
          </p:cNvPr>
          <p:cNvSpPr txBox="1"/>
          <p:nvPr/>
        </p:nvSpPr>
        <p:spPr>
          <a:xfrm>
            <a:off x="5028315" y="4914751"/>
            <a:ext cx="1805619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Mexico Production Facility - KSM</a:t>
            </a:r>
            <a:br>
              <a:rPr lang="en-US" sz="1000" kern="900" dirty="0"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Guadalajara, Mexico</a:t>
            </a:r>
          </a:p>
          <a:p>
            <a:pPr>
              <a:spcBef>
                <a:spcPts val="600"/>
              </a:spcBef>
              <a:defRPr/>
            </a:pPr>
            <a:r>
              <a:rPr lang="en-US" sz="800" kern="900" dirty="0" err="1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Prolongacion</a:t>
            </a: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 Lopez </a:t>
            </a:r>
            <a:r>
              <a:rPr lang="en-US" sz="800" kern="900" dirty="0" err="1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Mateos</a:t>
            </a: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 18000,</a:t>
            </a: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800" kern="900" dirty="0" err="1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Privada</a:t>
            </a: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 de Las Flores 3 Y 5</a:t>
            </a: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Santa Cruz de Las Flores</a:t>
            </a: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800" kern="900" dirty="0" err="1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Tlajomulco</a:t>
            </a: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 de Zuniga</a:t>
            </a: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Jalisco, Mexico 45640</a:t>
            </a: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800" b="1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Location Details</a:t>
            </a: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21,990 sq. ft.</a:t>
            </a: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ISO 9001:2015</a:t>
            </a:r>
            <a:br>
              <a:rPr lang="en-US" sz="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endParaRPr lang="en-US" sz="800" kern="900" dirty="0">
              <a:solidFill>
                <a:schemeClr val="bg1">
                  <a:lumMod val="50000"/>
                </a:schemeClr>
              </a:solidFill>
              <a:latin typeface="Arial"/>
              <a:ea typeface="ヒラギノ角ゴ Pro W3" charset="0"/>
              <a:cs typeface="Arial"/>
              <a:sym typeface="Helvetica Light" charset="0"/>
            </a:endParaRPr>
          </a:p>
        </p:txBody>
      </p:sp>
      <p:pic>
        <p:nvPicPr>
          <p:cNvPr id="13" name="Picture 12" descr="A building with a fountain in front of it&#10;&#10;Description automatically generated">
            <a:extLst>
              <a:ext uri="{FF2B5EF4-FFF2-40B4-BE49-F238E27FC236}">
                <a16:creationId xmlns:a16="http://schemas.microsoft.com/office/drawing/2014/main" id="{DF71B055-EB40-7040-2ED0-9C24607324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37" y="1347768"/>
            <a:ext cx="869627" cy="643858"/>
          </a:xfrm>
          <a:prstGeom prst="rect">
            <a:avLst/>
          </a:prstGeom>
        </p:spPr>
      </p:pic>
      <p:pic>
        <p:nvPicPr>
          <p:cNvPr id="24" name="Picture 23" descr="A building with a curved roof&#10;&#10;Description automatically generated with medium confidence">
            <a:extLst>
              <a:ext uri="{FF2B5EF4-FFF2-40B4-BE49-F238E27FC236}">
                <a16:creationId xmlns:a16="http://schemas.microsoft.com/office/drawing/2014/main" id="{CA1491A7-5785-4BCA-8C14-3BE07D0C42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693" y="1338490"/>
            <a:ext cx="924665" cy="653136"/>
          </a:xfrm>
          <a:prstGeom prst="rect">
            <a:avLst/>
          </a:prstGeom>
        </p:spPr>
      </p:pic>
      <p:pic>
        <p:nvPicPr>
          <p:cNvPr id="28" name="Picture 27" descr="A building with many windows&#10;&#10;Description automatically generated">
            <a:extLst>
              <a:ext uri="{FF2B5EF4-FFF2-40B4-BE49-F238E27FC236}">
                <a16:creationId xmlns:a16="http://schemas.microsoft.com/office/drawing/2014/main" id="{55F13E49-66E5-5A02-3879-9800ED7623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680" y="1063548"/>
            <a:ext cx="764736" cy="928078"/>
          </a:xfrm>
          <a:prstGeom prst="rect">
            <a:avLst/>
          </a:prstGeom>
        </p:spPr>
      </p:pic>
      <p:pic>
        <p:nvPicPr>
          <p:cNvPr id="33" name="Picture 32" descr="A building with glass windows&#10;&#10;Description automatically generated">
            <a:extLst>
              <a:ext uri="{FF2B5EF4-FFF2-40B4-BE49-F238E27FC236}">
                <a16:creationId xmlns:a16="http://schemas.microsoft.com/office/drawing/2014/main" id="{9C6EEEBF-F10D-20AD-2F99-89F05222A6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403" y="1304386"/>
            <a:ext cx="899345" cy="660213"/>
          </a:xfrm>
          <a:prstGeom prst="rect">
            <a:avLst/>
          </a:prstGeom>
        </p:spPr>
      </p:pic>
      <p:pic>
        <p:nvPicPr>
          <p:cNvPr id="37" name="Picture 36" descr="A building with palm trees&#10;&#10;Description automatically generated">
            <a:extLst>
              <a:ext uri="{FF2B5EF4-FFF2-40B4-BE49-F238E27FC236}">
                <a16:creationId xmlns:a16="http://schemas.microsoft.com/office/drawing/2014/main" id="{01A002DB-E764-33B3-DCE4-0BE54BE501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37" y="4246371"/>
            <a:ext cx="891055" cy="631634"/>
          </a:xfrm>
          <a:prstGeom prst="rect">
            <a:avLst/>
          </a:prstGeom>
        </p:spPr>
      </p:pic>
      <p:pic>
        <p:nvPicPr>
          <p:cNvPr id="39" name="Picture 38" descr="A sign on the wall of a building&#10;&#10;Description automatically generated">
            <a:extLst>
              <a:ext uri="{FF2B5EF4-FFF2-40B4-BE49-F238E27FC236}">
                <a16:creationId xmlns:a16="http://schemas.microsoft.com/office/drawing/2014/main" id="{131621D8-90F4-CDA9-F03F-62133B8442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126" y="4239833"/>
            <a:ext cx="912334" cy="638633"/>
          </a:xfrm>
          <a:prstGeom prst="rect">
            <a:avLst/>
          </a:prstGeom>
        </p:spPr>
      </p:pic>
      <p:pic>
        <p:nvPicPr>
          <p:cNvPr id="41" name="Picture 40" descr="A building with palm trees&#10;&#10;Description automatically generated">
            <a:extLst>
              <a:ext uri="{FF2B5EF4-FFF2-40B4-BE49-F238E27FC236}">
                <a16:creationId xmlns:a16="http://schemas.microsoft.com/office/drawing/2014/main" id="{3B8FF84A-234F-0B52-50CB-ECEF49C0A5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823" y="4241691"/>
            <a:ext cx="802386" cy="638633"/>
          </a:xfrm>
          <a:prstGeom prst="rect">
            <a:avLst/>
          </a:prstGeom>
        </p:spPr>
      </p:pic>
      <p:pic>
        <p:nvPicPr>
          <p:cNvPr id="43" name="Picture 42" descr="Long shot of semi trucks&#10;&#10;Description automatically generated">
            <a:extLst>
              <a:ext uri="{FF2B5EF4-FFF2-40B4-BE49-F238E27FC236}">
                <a16:creationId xmlns:a16="http://schemas.microsoft.com/office/drawing/2014/main" id="{DE15D593-8594-B4F2-7D42-DD0C315948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811" y="4239372"/>
            <a:ext cx="707247" cy="63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760095"/>
      </p:ext>
    </p:extLst>
  </p:cSld>
  <p:clrMapOvr>
    <a:masterClrMapping/>
  </p:clrMapOvr>
  <p:transition spd="slow">
    <p:wip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911">
            <a:extLst>
              <a:ext uri="{FF2B5EF4-FFF2-40B4-BE49-F238E27FC236}">
                <a16:creationId xmlns:a16="http://schemas.microsoft.com/office/drawing/2014/main" id="{CE490361-0AC0-47B5-990B-59A605FD50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58600" y="6486525"/>
            <a:ext cx="393700" cy="3460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371475" indent="-142875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5715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8001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10287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12573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14859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17145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19431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fld id="{A8381070-84B4-49F1-A2D2-C9FDF97AF49E}" type="slidenum">
              <a:rPr lang="en-US" altLang="en-US" sz="800">
                <a:solidFill>
                  <a:srgbClr val="53585F"/>
                </a:solidFill>
                <a:latin typeface="San Francisco Display Regular" charset="0"/>
                <a:sym typeface="San Francisco Display Regular" charset="0"/>
              </a:rPr>
              <a:pPr/>
              <a:t>22</a:t>
            </a:fld>
            <a:endParaRPr lang="en-US" altLang="en-US" sz="800">
              <a:solidFill>
                <a:srgbClr val="53585F"/>
              </a:solidFill>
              <a:latin typeface="San Francisco Display Regular" charset="0"/>
              <a:sym typeface="San Francisco Display Regular" charset="0"/>
            </a:endParaRPr>
          </a:p>
        </p:txBody>
      </p:sp>
      <p:sp>
        <p:nvSpPr>
          <p:cNvPr id="11" name="Shape 913">
            <a:extLst>
              <a:ext uri="{FF2B5EF4-FFF2-40B4-BE49-F238E27FC236}">
                <a16:creationId xmlns:a16="http://schemas.microsoft.com/office/drawing/2014/main" id="{71105926-2435-404B-B9E6-C0815DA98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621" y="3749208"/>
            <a:ext cx="4621255" cy="12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b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endParaRPr lang="en-US" altLang="en-US" sz="3000" dirty="0"/>
          </a:p>
          <a:p>
            <a:endParaRPr lang="en-US" altLang="en-US" sz="3000" dirty="0"/>
          </a:p>
        </p:txBody>
      </p:sp>
      <p:sp>
        <p:nvSpPr>
          <p:cNvPr id="8" name="Shape 912">
            <a:extLst>
              <a:ext uri="{FF2B5EF4-FFF2-40B4-BE49-F238E27FC236}">
                <a16:creationId xmlns:a16="http://schemas.microsoft.com/office/drawing/2014/main" id="{90FC3815-0F2C-45EB-9AE4-B73D058E0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551" y="941517"/>
            <a:ext cx="3849625" cy="45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b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solidFill>
                  <a:schemeClr val="accent1"/>
                </a:solidFill>
                <a:latin typeface="Arial"/>
                <a:cs typeface="Arial"/>
              </a:rPr>
              <a:t>Why this Acquisition?</a:t>
            </a:r>
            <a:endParaRPr lang="en-US" altLang="en-US" sz="2400" b="1" dirty="0">
              <a:solidFill>
                <a:schemeClr val="accent1"/>
              </a:solidFill>
              <a:latin typeface="Arial"/>
              <a:cs typeface="Arial"/>
              <a:sym typeface="San Francisco Display Light" charset="0"/>
            </a:endParaRPr>
          </a:p>
        </p:txBody>
      </p:sp>
      <p:sp>
        <p:nvSpPr>
          <p:cNvPr id="9" name="Shape 914">
            <a:extLst>
              <a:ext uri="{FF2B5EF4-FFF2-40B4-BE49-F238E27FC236}">
                <a16:creationId xmlns:a16="http://schemas.microsoft.com/office/drawing/2014/main" id="{208E5E17-A27F-4A9F-BE56-BF546244F589}"/>
              </a:ext>
            </a:extLst>
          </p:cNvPr>
          <p:cNvSpPr>
            <a:spLocks noChangeShapeType="1"/>
          </p:cNvSpPr>
          <p:nvPr/>
        </p:nvSpPr>
        <p:spPr bwMode="auto">
          <a:xfrm>
            <a:off x="184778" y="1321976"/>
            <a:ext cx="557036" cy="3904"/>
          </a:xfrm>
          <a:prstGeom prst="line">
            <a:avLst/>
          </a:prstGeom>
          <a:noFill/>
          <a:ln w="25400">
            <a:solidFill>
              <a:srgbClr val="53585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en-US" sz="9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5099A5-B528-4058-E3FF-6AE2888DA46A}"/>
              </a:ext>
            </a:extLst>
          </p:cNvPr>
          <p:cNvSpPr txBox="1"/>
          <p:nvPr/>
        </p:nvSpPr>
        <p:spPr>
          <a:xfrm>
            <a:off x="876621" y="1565760"/>
            <a:ext cx="6054531" cy="3975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latin typeface="Arial"/>
                <a:ea typeface="ヒラギノ角ゴ Pro W3" charset="0"/>
                <a:cs typeface="Arial"/>
                <a:sym typeface="Helvetica Light" charset="0"/>
              </a:rPr>
              <a:t>Benefits f</a:t>
            </a:r>
            <a:r>
              <a:rPr lang="en-US" sz="1800" dirty="0">
                <a:latin typeface="Arial"/>
                <a:ea typeface="ヒラギノ角ゴ Pro W3" charset="0"/>
                <a:cs typeface="Arial"/>
                <a:sym typeface="Helvetica Light" charset="0"/>
              </a:rPr>
              <a:t>or NAI &amp; KSM Customers:</a:t>
            </a:r>
            <a:endParaRPr lang="en-US" sz="1800" kern="900" dirty="0">
              <a:latin typeface="Arial"/>
              <a:ea typeface="ヒラギノ角ゴ Pro W3" charset="0"/>
              <a:cs typeface="Arial"/>
              <a:sym typeface="Helvetica Light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Larger geographical footprint</a:t>
            </a:r>
            <a:endParaRPr lang="en-US" sz="1800" kern="900" dirty="0">
              <a:solidFill>
                <a:schemeClr val="bg1">
                  <a:lumMod val="50000"/>
                </a:schemeClr>
              </a:solidFill>
              <a:latin typeface="Arial"/>
              <a:ea typeface="ヒラギノ角ゴ Pro W3" charset="0"/>
              <a:cs typeface="Arial"/>
              <a:sym typeface="Helvetica Light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Access to wholesale distribution for cable and electronic components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Global sourcing for cost containment and reduction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Common commitment to quality and a continuous improvement culture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Expanded sales team with inside service and applications support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Additional finished goods inventory and Vendor Managed Inventory (VMI) option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Broadens experience base in market segments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54737C-DF31-0D12-DBCD-DBBCB97631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0219" y="3751646"/>
            <a:ext cx="4621255" cy="22964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02654A-2623-2690-1442-A1E95F302A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0219" y="1105308"/>
            <a:ext cx="1749707" cy="24658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C52EC1-B89C-6003-8E55-C6FECEEE19C2}"/>
              </a:ext>
            </a:extLst>
          </p:cNvPr>
          <p:cNvSpPr txBox="1"/>
          <p:nvPr/>
        </p:nvSpPr>
        <p:spPr>
          <a:xfrm>
            <a:off x="6696456" y="100584"/>
            <a:ext cx="49621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1400" b="1" dirty="0">
                <a:solidFill>
                  <a:schemeClr val="accent1"/>
                </a:solidFill>
                <a:latin typeface="Arial"/>
                <a:cs typeface="Arial"/>
                <a:sym typeface="San Francisco Display Regular" charset="0"/>
              </a:rPr>
              <a:t>NAI &amp; KSM…A New &amp; Stronger Company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6A41C2-14E7-D8F4-8CE2-402D147B87F0}"/>
              </a:ext>
            </a:extLst>
          </p:cNvPr>
          <p:cNvSpPr txBox="1"/>
          <p:nvPr/>
        </p:nvSpPr>
        <p:spPr>
          <a:xfrm>
            <a:off x="836676" y="6388084"/>
            <a:ext cx="374446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Reliable Connectivity Solutions</a:t>
            </a:r>
          </a:p>
        </p:txBody>
      </p:sp>
    </p:spTree>
    <p:extLst>
      <p:ext uri="{BB962C8B-B14F-4D97-AF65-F5344CB8AC3E}">
        <p14:creationId xmlns:p14="http://schemas.microsoft.com/office/powerpoint/2010/main" val="2597553000"/>
      </p:ext>
    </p:extLst>
  </p:cSld>
  <p:clrMapOvr>
    <a:masterClrMapping/>
  </p:clrMapOvr>
  <p:transition spd="slow">
    <p:wip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1">
            <a:extLst>
              <a:ext uri="{FF2B5EF4-FFF2-40B4-BE49-F238E27FC236}">
                <a16:creationId xmlns:a16="http://schemas.microsoft.com/office/drawing/2014/main" id="{2BA55596-86AE-4AA4-93E3-07E0A88AAB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1844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371475" indent="-142875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5715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8001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10287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12573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14859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17145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19431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fld id="{C0A9B420-8ADA-4A5B-AD76-B9DC418C87D6}" type="slidenum">
              <a:rPr lang="en-US" altLang="en-US" sz="800">
                <a:solidFill>
                  <a:srgbClr val="53585F"/>
                </a:solidFill>
                <a:latin typeface="San Francisco Display Regular" charset="0"/>
                <a:sym typeface="San Francisco Display Regular" charset="0"/>
              </a:rPr>
              <a:pPr/>
              <a:t>23</a:t>
            </a:fld>
            <a:endParaRPr lang="en-US" altLang="en-US" sz="800" dirty="0">
              <a:solidFill>
                <a:srgbClr val="53585F"/>
              </a:solidFill>
              <a:latin typeface="San Francisco Display Regular" charset="0"/>
              <a:sym typeface="San Francisco Display Regular" charset="0"/>
            </a:endParaRPr>
          </a:p>
        </p:txBody>
      </p:sp>
      <p:pic>
        <p:nvPicPr>
          <p:cNvPr id="3" name="Picture 2" descr="NAI-Thank You Frame_r1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1" y="-10010"/>
            <a:ext cx="12192000" cy="6873144"/>
          </a:xfrm>
          <a:prstGeom prst="rect">
            <a:avLst/>
          </a:prstGeom>
        </p:spPr>
      </p:pic>
      <p:sp>
        <p:nvSpPr>
          <p:cNvPr id="6" name="Shape 913">
            <a:extLst>
              <a:ext uri="{FF2B5EF4-FFF2-40B4-BE49-F238E27FC236}">
                <a16:creationId xmlns:a16="http://schemas.microsoft.com/office/drawing/2014/main" id="{B34477E7-A46A-43B3-9042-F4DF5CB4F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41" y="968276"/>
            <a:ext cx="11837959" cy="543739"/>
          </a:xfrm>
          <a:prstGeom prst="rect">
            <a:avLst/>
          </a:prstGeom>
          <a:noFill/>
          <a:ln>
            <a:noFill/>
          </a:ln>
        </p:spPr>
        <p:txBody>
          <a:bodyPr wrap="square" lIns="25400" tIns="25400" rIns="25400" bIns="25400" anchor="ctr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Thank You!</a:t>
            </a:r>
            <a:endParaRPr lang="en-US" sz="3200" b="1" kern="9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ヒラギノ角ゴ Pro W3" charset="0"/>
              <a:cs typeface="Arial"/>
              <a:sym typeface="Helvetica Light" charset="0"/>
            </a:endParaRPr>
          </a:p>
        </p:txBody>
      </p:sp>
      <p:sp>
        <p:nvSpPr>
          <p:cNvPr id="7" name="Shape 913">
            <a:extLst>
              <a:ext uri="{FF2B5EF4-FFF2-40B4-BE49-F238E27FC236}">
                <a16:creationId xmlns:a16="http://schemas.microsoft.com/office/drawing/2014/main" id="{B34477E7-A46A-43B3-9042-F4DF5CB4F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6761" y="5246691"/>
            <a:ext cx="3059580" cy="420628"/>
          </a:xfrm>
          <a:prstGeom prst="rect">
            <a:avLst/>
          </a:prstGeom>
          <a:noFill/>
          <a:ln>
            <a:noFill/>
          </a:ln>
        </p:spPr>
        <p:txBody>
          <a:bodyPr wrap="square" lIns="25400" tIns="25400" rIns="25400" bIns="25400" anchor="ctr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www.nai-group.com</a:t>
            </a:r>
            <a:endParaRPr lang="en-US" sz="2400" kern="900" dirty="0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ヒラギノ角ゴ Pro W3" charset="0"/>
              <a:cs typeface="Arial"/>
              <a:sym typeface="Helvetica Light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DD256A-6AB4-7BA2-C5B0-7C252303D0B9}"/>
              </a:ext>
            </a:extLst>
          </p:cNvPr>
          <p:cNvSpPr txBox="1"/>
          <p:nvPr/>
        </p:nvSpPr>
        <p:spPr>
          <a:xfrm>
            <a:off x="7841996" y="5226172"/>
            <a:ext cx="3721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www.ksmelectronics.com</a:t>
            </a:r>
          </a:p>
        </p:txBody>
      </p:sp>
    </p:spTree>
    <p:extLst>
      <p:ext uri="{BB962C8B-B14F-4D97-AF65-F5344CB8AC3E}">
        <p14:creationId xmlns:p14="http://schemas.microsoft.com/office/powerpoint/2010/main" val="40818358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dvAuto="0"/>
      <p:bldP spid="7" grpId="0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911">
            <a:extLst>
              <a:ext uri="{FF2B5EF4-FFF2-40B4-BE49-F238E27FC236}">
                <a16:creationId xmlns:a16="http://schemas.microsoft.com/office/drawing/2014/main" id="{CE490361-0AC0-47B5-990B-59A605FD50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371475" indent="-142875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5715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8001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10287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12573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14859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17145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19431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fld id="{A8381070-84B4-49F1-A2D2-C9FDF97AF49E}" type="slidenum">
              <a:rPr lang="en-US" altLang="en-US" sz="800">
                <a:solidFill>
                  <a:srgbClr val="53585F"/>
                </a:solidFill>
                <a:latin typeface="San Francisco Display Regular" charset="0"/>
                <a:sym typeface="San Francisco Display Regular" charset="0"/>
              </a:rPr>
              <a:pPr/>
              <a:t>3</a:t>
            </a:fld>
            <a:endParaRPr lang="en-US" altLang="en-US" sz="800">
              <a:solidFill>
                <a:srgbClr val="53585F"/>
              </a:solidFill>
              <a:latin typeface="San Francisco Display Regular" charset="0"/>
              <a:sym typeface="San Francisco Display Regular" charset="0"/>
            </a:endParaRPr>
          </a:p>
        </p:txBody>
      </p:sp>
      <p:sp>
        <p:nvSpPr>
          <p:cNvPr id="11" name="Shape 913">
            <a:extLst>
              <a:ext uri="{FF2B5EF4-FFF2-40B4-BE49-F238E27FC236}">
                <a16:creationId xmlns:a16="http://schemas.microsoft.com/office/drawing/2014/main" id="{71105926-2435-404B-B9E6-C0815DA98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621" y="3749208"/>
            <a:ext cx="4621255" cy="12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b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endParaRPr lang="en-US" altLang="en-US" sz="3000" dirty="0"/>
          </a:p>
          <a:p>
            <a:endParaRPr lang="en-US" altLang="en-US" sz="3000" dirty="0"/>
          </a:p>
        </p:txBody>
      </p:sp>
      <p:sp>
        <p:nvSpPr>
          <p:cNvPr id="8" name="Shape 912">
            <a:extLst>
              <a:ext uri="{FF2B5EF4-FFF2-40B4-BE49-F238E27FC236}">
                <a16:creationId xmlns:a16="http://schemas.microsoft.com/office/drawing/2014/main" id="{90FC3815-0F2C-45EB-9AE4-B73D058E0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551" y="877849"/>
            <a:ext cx="3400900" cy="45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b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solidFill>
                  <a:schemeClr val="accent1"/>
                </a:solidFill>
                <a:latin typeface="Arial"/>
                <a:cs typeface="Arial"/>
              </a:rPr>
              <a:t>Why this Acquisition?</a:t>
            </a:r>
            <a:endParaRPr lang="en-US" altLang="en-US" sz="2400" b="1" dirty="0">
              <a:solidFill>
                <a:schemeClr val="accent1"/>
              </a:solidFill>
              <a:latin typeface="Arial"/>
              <a:cs typeface="Arial"/>
              <a:sym typeface="San Francisco Display Light" charset="0"/>
            </a:endParaRPr>
          </a:p>
        </p:txBody>
      </p:sp>
      <p:sp>
        <p:nvSpPr>
          <p:cNvPr id="9" name="Shape 914">
            <a:extLst>
              <a:ext uri="{FF2B5EF4-FFF2-40B4-BE49-F238E27FC236}">
                <a16:creationId xmlns:a16="http://schemas.microsoft.com/office/drawing/2014/main" id="{208E5E17-A27F-4A9F-BE56-BF546244F589}"/>
              </a:ext>
            </a:extLst>
          </p:cNvPr>
          <p:cNvSpPr>
            <a:spLocks noChangeShapeType="1"/>
          </p:cNvSpPr>
          <p:nvPr/>
        </p:nvSpPr>
        <p:spPr bwMode="auto">
          <a:xfrm>
            <a:off x="165340" y="1203104"/>
            <a:ext cx="584468" cy="13048"/>
          </a:xfrm>
          <a:prstGeom prst="line">
            <a:avLst/>
          </a:prstGeom>
          <a:noFill/>
          <a:ln w="25400">
            <a:solidFill>
              <a:srgbClr val="53585F"/>
            </a:solidFill>
            <a:miter lim="4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en-US" sz="9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5099A5-B528-4058-E3FF-6AE2888DA46A}"/>
              </a:ext>
            </a:extLst>
          </p:cNvPr>
          <p:cNvSpPr txBox="1"/>
          <p:nvPr/>
        </p:nvSpPr>
        <p:spPr>
          <a:xfrm>
            <a:off x="987551" y="1565760"/>
            <a:ext cx="5971033" cy="3216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latin typeface="Arial"/>
                <a:ea typeface="ヒラギノ角ゴ Pro W3" charset="0"/>
                <a:cs typeface="Arial"/>
                <a:sym typeface="Helvetica Light" charset="0"/>
              </a:rPr>
              <a:t>Benefits f</a:t>
            </a:r>
            <a:r>
              <a:rPr lang="en-US" sz="1800" dirty="0">
                <a:latin typeface="Arial"/>
                <a:ea typeface="ヒラギノ角ゴ Pro W3" charset="0"/>
                <a:cs typeface="Arial"/>
                <a:sym typeface="Helvetica Light" charset="0"/>
              </a:rPr>
              <a:t>or KSM Electronics:</a:t>
            </a:r>
            <a:endParaRPr lang="en-US" sz="1800" kern="900" dirty="0">
              <a:latin typeface="Arial"/>
              <a:ea typeface="ヒラギノ角ゴ Pro W3" charset="0"/>
              <a:cs typeface="Arial"/>
              <a:sym typeface="Helvetica Light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Added </a:t>
            </a:r>
            <a: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e</a:t>
            </a: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ngineering capability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Additional production capacity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Provides a presence in Asia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Strong financial </a:t>
            </a:r>
            <a: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b</a:t>
            </a: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acking with access to capital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Access to additional customers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Leverages a combined supply chain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Adds fiber optic technology to product portfolio</a:t>
            </a:r>
            <a:endParaRPr lang="en-US" kern="900" dirty="0">
              <a:solidFill>
                <a:schemeClr val="bg1">
                  <a:lumMod val="50000"/>
                </a:schemeClr>
              </a:solidFill>
              <a:latin typeface="Arial"/>
              <a:ea typeface="ヒラギノ角ゴ Pro W3" charset="0"/>
              <a:cs typeface="Arial"/>
              <a:sym typeface="Helvetica Light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Renews capability </a:t>
            </a:r>
            <a: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with </a:t>
            </a: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electro-mechanical builds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C6611D-D524-BC08-4890-AC3206202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0137" y="1674519"/>
            <a:ext cx="4665242" cy="24674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374C2C-1C83-29C8-5827-0B86CA802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0137" y="4299352"/>
            <a:ext cx="2880182" cy="20895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A7C6A9-DDB7-20E7-95D8-DC142B62C8AE}"/>
              </a:ext>
            </a:extLst>
          </p:cNvPr>
          <p:cNvSpPr txBox="1"/>
          <p:nvPr/>
        </p:nvSpPr>
        <p:spPr>
          <a:xfrm>
            <a:off x="8165593" y="155448"/>
            <a:ext cx="3859712" cy="316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1400" b="1" dirty="0">
                <a:solidFill>
                  <a:schemeClr val="accent1"/>
                </a:solidFill>
                <a:latin typeface="Arial"/>
                <a:cs typeface="Arial"/>
                <a:sym typeface="San Francisco Display Regular" charset="0"/>
              </a:rPr>
              <a:t>NAI &amp; KSM…A New &amp; Stronger Company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CB5E3C-CC8E-2330-29F5-F79594077552}"/>
              </a:ext>
            </a:extLst>
          </p:cNvPr>
          <p:cNvSpPr txBox="1"/>
          <p:nvPr/>
        </p:nvSpPr>
        <p:spPr>
          <a:xfrm>
            <a:off x="987551" y="6486525"/>
            <a:ext cx="243192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Reliable Connectivity Solutions</a:t>
            </a:r>
          </a:p>
        </p:txBody>
      </p:sp>
    </p:spTree>
    <p:extLst>
      <p:ext uri="{BB962C8B-B14F-4D97-AF65-F5344CB8AC3E}">
        <p14:creationId xmlns:p14="http://schemas.microsoft.com/office/powerpoint/2010/main" val="1819809630"/>
      </p:ext>
    </p:extLst>
  </p:cSld>
  <p:clrMapOvr>
    <a:masterClrMapping/>
  </p:clrMapOvr>
  <p:transition spd="slow">
    <p:wip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911">
            <a:extLst>
              <a:ext uri="{FF2B5EF4-FFF2-40B4-BE49-F238E27FC236}">
                <a16:creationId xmlns:a16="http://schemas.microsoft.com/office/drawing/2014/main" id="{CE490361-0AC0-47B5-990B-59A605FD50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371475" indent="-142875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5715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8001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10287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12573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14859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17145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19431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fld id="{A8381070-84B4-49F1-A2D2-C9FDF97AF49E}" type="slidenum">
              <a:rPr lang="en-US" altLang="en-US" sz="800">
                <a:solidFill>
                  <a:srgbClr val="53585F"/>
                </a:solidFill>
                <a:latin typeface="San Francisco Display Regular" charset="0"/>
                <a:sym typeface="San Francisco Display Regular" charset="0"/>
              </a:rPr>
              <a:pPr/>
              <a:t>4</a:t>
            </a:fld>
            <a:endParaRPr lang="en-US" altLang="en-US" sz="800">
              <a:solidFill>
                <a:srgbClr val="53585F"/>
              </a:solidFill>
              <a:latin typeface="San Francisco Display Regular" charset="0"/>
              <a:sym typeface="San Francisco Display Regular" charset="0"/>
            </a:endParaRPr>
          </a:p>
        </p:txBody>
      </p:sp>
      <p:sp>
        <p:nvSpPr>
          <p:cNvPr id="11" name="Shape 913">
            <a:extLst>
              <a:ext uri="{FF2B5EF4-FFF2-40B4-BE49-F238E27FC236}">
                <a16:creationId xmlns:a16="http://schemas.microsoft.com/office/drawing/2014/main" id="{71105926-2435-404B-B9E6-C0815DA98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621" y="3749208"/>
            <a:ext cx="4621255" cy="12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b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endParaRPr lang="en-US" altLang="en-US" sz="3000" dirty="0"/>
          </a:p>
          <a:p>
            <a:endParaRPr lang="en-US" altLang="en-US" sz="3000" dirty="0"/>
          </a:p>
        </p:txBody>
      </p:sp>
      <p:sp>
        <p:nvSpPr>
          <p:cNvPr id="8" name="Shape 912">
            <a:extLst>
              <a:ext uri="{FF2B5EF4-FFF2-40B4-BE49-F238E27FC236}">
                <a16:creationId xmlns:a16="http://schemas.microsoft.com/office/drawing/2014/main" id="{90FC3815-0F2C-45EB-9AE4-B73D058E0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263" y="885317"/>
            <a:ext cx="3794761" cy="45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b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solidFill>
                  <a:schemeClr val="accent1"/>
                </a:solidFill>
                <a:latin typeface="Arial"/>
                <a:cs typeface="Arial"/>
              </a:rPr>
              <a:t>Why this Acquisition?</a:t>
            </a:r>
            <a:endParaRPr lang="en-US" altLang="en-US" sz="2400" b="1" dirty="0">
              <a:solidFill>
                <a:schemeClr val="accent1"/>
              </a:solidFill>
              <a:latin typeface="Arial"/>
              <a:cs typeface="Arial"/>
              <a:sym typeface="San Francisco Display Light" charset="0"/>
            </a:endParaRPr>
          </a:p>
        </p:txBody>
      </p:sp>
      <p:sp>
        <p:nvSpPr>
          <p:cNvPr id="9" name="Shape 914">
            <a:extLst>
              <a:ext uri="{FF2B5EF4-FFF2-40B4-BE49-F238E27FC236}">
                <a16:creationId xmlns:a16="http://schemas.microsoft.com/office/drawing/2014/main" id="{208E5E17-A27F-4A9F-BE56-BF546244F589}"/>
              </a:ext>
            </a:extLst>
          </p:cNvPr>
          <p:cNvSpPr>
            <a:spLocks noChangeShapeType="1"/>
          </p:cNvSpPr>
          <p:nvPr/>
        </p:nvSpPr>
        <p:spPr bwMode="auto">
          <a:xfrm>
            <a:off x="193922" y="1212248"/>
            <a:ext cx="557036" cy="3904"/>
          </a:xfrm>
          <a:prstGeom prst="line">
            <a:avLst/>
          </a:prstGeom>
          <a:noFill/>
          <a:ln w="25400">
            <a:solidFill>
              <a:srgbClr val="53585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en-US" sz="9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5099A5-B528-4058-E3FF-6AE2888DA46A}"/>
              </a:ext>
            </a:extLst>
          </p:cNvPr>
          <p:cNvSpPr txBox="1"/>
          <p:nvPr/>
        </p:nvSpPr>
        <p:spPr>
          <a:xfrm>
            <a:off x="969263" y="1565760"/>
            <a:ext cx="5989321" cy="4222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latin typeface="Arial"/>
                <a:ea typeface="ヒラギノ角ゴ Pro W3" charset="0"/>
                <a:cs typeface="Arial"/>
                <a:sym typeface="Helvetica Light" charset="0"/>
              </a:rPr>
              <a:t>Benefits f</a:t>
            </a:r>
            <a:r>
              <a:rPr lang="en-US" sz="1800" dirty="0">
                <a:latin typeface="Arial"/>
                <a:ea typeface="ヒラギノ角ゴ Pro W3" charset="0"/>
                <a:cs typeface="Arial"/>
                <a:sym typeface="Helvetica Light" charset="0"/>
              </a:rPr>
              <a:t>or NAI:</a:t>
            </a:r>
            <a:endParaRPr lang="en-US" sz="1800" kern="900" dirty="0">
              <a:latin typeface="Arial"/>
              <a:ea typeface="ヒラギノ角ゴ Pro W3" charset="0"/>
              <a:cs typeface="Arial"/>
              <a:sym typeface="Helvetica Light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Expansion of Industrial business – </a:t>
            </a:r>
            <a:b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hi flex cable, servo motors, etc.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Add market expertise in </a:t>
            </a:r>
            <a: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M</a:t>
            </a: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ilitary, </a:t>
            </a:r>
            <a: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A</a:t>
            </a: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erospace</a:t>
            </a:r>
            <a: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/</a:t>
            </a: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Avionics, </a:t>
            </a:r>
            <a: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M</a:t>
            </a: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arine, Security, and Transportation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Wholesale pricing from KSM distribution business </a:t>
            </a:r>
            <a:b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for cable and components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Common quality commitment &amp; continuous improvement culture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Access to additional customers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Adds Vendor Managed Inventory (VMI) capabilities </a:t>
            </a:r>
            <a:b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for NAI customers</a:t>
            </a:r>
            <a:endParaRPr lang="en-US" kern="900" dirty="0">
              <a:solidFill>
                <a:schemeClr val="bg1">
                  <a:lumMod val="50000"/>
                </a:schemeClr>
              </a:solidFill>
              <a:latin typeface="Arial"/>
              <a:ea typeface="ヒラギノ角ゴ Pro W3" charset="0"/>
              <a:cs typeface="Arial"/>
              <a:sym typeface="Helvetica Light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Broadens experience base in market segments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54737C-DF31-0D12-DBCD-DBBCB97631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5532" y="3883431"/>
            <a:ext cx="4497284" cy="22348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02654A-2623-2690-1442-A1E95F302A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1036" y="1063224"/>
            <a:ext cx="1880613" cy="265028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2A2874B-6679-866F-1607-B0D503CB90C7}"/>
              </a:ext>
            </a:extLst>
          </p:cNvPr>
          <p:cNvSpPr txBox="1"/>
          <p:nvPr/>
        </p:nvSpPr>
        <p:spPr>
          <a:xfrm>
            <a:off x="8138160" y="146304"/>
            <a:ext cx="3814656" cy="316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1400" b="1" dirty="0">
                <a:solidFill>
                  <a:schemeClr val="accent1"/>
                </a:solidFill>
                <a:latin typeface="Arial"/>
                <a:cs typeface="Arial"/>
                <a:sym typeface="San Francisco Display Regular" charset="0"/>
              </a:rPr>
              <a:t>NAI &amp; KSM…A New &amp; Stronger Company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D090DB-A7F9-129A-D1EB-E82399258C8E}"/>
              </a:ext>
            </a:extLst>
          </p:cNvPr>
          <p:cNvSpPr txBox="1"/>
          <p:nvPr/>
        </p:nvSpPr>
        <p:spPr>
          <a:xfrm>
            <a:off x="969264" y="6475343"/>
            <a:ext cx="372656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Reliable Connectivity Solutions</a:t>
            </a:r>
          </a:p>
        </p:txBody>
      </p:sp>
    </p:spTree>
    <p:extLst>
      <p:ext uri="{BB962C8B-B14F-4D97-AF65-F5344CB8AC3E}">
        <p14:creationId xmlns:p14="http://schemas.microsoft.com/office/powerpoint/2010/main" val="2980161246"/>
      </p:ext>
    </p:extLst>
  </p:cSld>
  <p:clrMapOvr>
    <a:masterClrMapping/>
  </p:clrMapOvr>
  <p:transition spd="slow">
    <p:wip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911">
            <a:extLst>
              <a:ext uri="{FF2B5EF4-FFF2-40B4-BE49-F238E27FC236}">
                <a16:creationId xmlns:a16="http://schemas.microsoft.com/office/drawing/2014/main" id="{CE490361-0AC0-47B5-990B-59A605FD50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371475" indent="-142875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5715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8001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10287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12573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14859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17145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19431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fld id="{A8381070-84B4-49F1-A2D2-C9FDF97AF49E}" type="slidenum">
              <a:rPr lang="en-US" altLang="en-US" sz="800">
                <a:solidFill>
                  <a:srgbClr val="53585F"/>
                </a:solidFill>
                <a:latin typeface="San Francisco Display Regular" charset="0"/>
                <a:sym typeface="San Francisco Display Regular" charset="0"/>
              </a:rPr>
              <a:pPr/>
              <a:t>5</a:t>
            </a:fld>
            <a:endParaRPr lang="en-US" altLang="en-US" sz="800">
              <a:solidFill>
                <a:srgbClr val="53585F"/>
              </a:solidFill>
              <a:latin typeface="San Francisco Display Regular" charset="0"/>
              <a:sym typeface="San Francisco Display Regular" charset="0"/>
            </a:endParaRPr>
          </a:p>
        </p:txBody>
      </p:sp>
      <p:sp>
        <p:nvSpPr>
          <p:cNvPr id="11" name="Shape 913">
            <a:extLst>
              <a:ext uri="{FF2B5EF4-FFF2-40B4-BE49-F238E27FC236}">
                <a16:creationId xmlns:a16="http://schemas.microsoft.com/office/drawing/2014/main" id="{71105926-2435-404B-B9E6-C0815DA98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621" y="3749208"/>
            <a:ext cx="4621255" cy="12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b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endParaRPr lang="en-US" altLang="en-US" sz="3000" dirty="0"/>
          </a:p>
          <a:p>
            <a:endParaRPr lang="en-US" altLang="en-US" sz="3000" dirty="0"/>
          </a:p>
        </p:txBody>
      </p:sp>
      <p:sp>
        <p:nvSpPr>
          <p:cNvPr id="8" name="Shape 912">
            <a:extLst>
              <a:ext uri="{FF2B5EF4-FFF2-40B4-BE49-F238E27FC236}">
                <a16:creationId xmlns:a16="http://schemas.microsoft.com/office/drawing/2014/main" id="{90FC3815-0F2C-45EB-9AE4-B73D058E0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264" y="881309"/>
            <a:ext cx="5755102" cy="45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b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solidFill>
                  <a:schemeClr val="accent1"/>
                </a:solidFill>
                <a:latin typeface="Arial"/>
                <a:cs typeface="Arial"/>
              </a:rPr>
              <a:t>NAI Connectivity Solutions – Overview</a:t>
            </a:r>
            <a:endParaRPr lang="en-US" altLang="en-US" sz="2400" b="1" dirty="0">
              <a:solidFill>
                <a:schemeClr val="accent1"/>
              </a:solidFill>
              <a:latin typeface="Arial"/>
              <a:cs typeface="Arial"/>
              <a:sym typeface="San Francisco Display Light" charset="0"/>
            </a:endParaRPr>
          </a:p>
        </p:txBody>
      </p:sp>
      <p:sp>
        <p:nvSpPr>
          <p:cNvPr id="9" name="Shape 914">
            <a:extLst>
              <a:ext uri="{FF2B5EF4-FFF2-40B4-BE49-F238E27FC236}">
                <a16:creationId xmlns:a16="http://schemas.microsoft.com/office/drawing/2014/main" id="{208E5E17-A27F-4A9F-BE56-BF546244F58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6196" y="1260308"/>
            <a:ext cx="557036" cy="3904"/>
          </a:xfrm>
          <a:prstGeom prst="line">
            <a:avLst/>
          </a:prstGeom>
          <a:noFill/>
          <a:ln w="25400">
            <a:solidFill>
              <a:srgbClr val="53585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en-US" sz="9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5099A5-B528-4058-E3FF-6AE2888DA46A}"/>
              </a:ext>
            </a:extLst>
          </p:cNvPr>
          <p:cNvSpPr txBox="1"/>
          <p:nvPr/>
        </p:nvSpPr>
        <p:spPr>
          <a:xfrm>
            <a:off x="969264" y="1576208"/>
            <a:ext cx="5989320" cy="4248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Agile designer and manufacturer of custom cable,</a:t>
            </a:r>
          </a:p>
          <a:p>
            <a:pPr>
              <a:defRPr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harness and electro-mechanical assemblies</a:t>
            </a: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 </a:t>
            </a:r>
          </a:p>
          <a:p>
            <a:pPr>
              <a:spcBef>
                <a:spcPts val="600"/>
              </a:spcBef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Custom  Engineering &amp; Manufacturing</a:t>
            </a:r>
          </a:p>
          <a:p>
            <a:pPr>
              <a:spcBef>
                <a:spcPts val="600"/>
              </a:spcBef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Flexible, Nimble and Quick</a:t>
            </a:r>
          </a:p>
          <a:p>
            <a:pPr>
              <a:spcBef>
                <a:spcPts val="600"/>
              </a:spcBef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Centers of Excellence (</a:t>
            </a:r>
            <a:r>
              <a:rPr lang="en-US" sz="1800" kern="900" dirty="0" err="1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CoEs</a:t>
            </a: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) for New </a:t>
            </a:r>
            <a:endParaRPr lang="en-US" kern="900" dirty="0">
              <a:solidFill>
                <a:schemeClr val="bg1">
                  <a:lumMod val="50000"/>
                </a:schemeClr>
              </a:solidFill>
              <a:latin typeface="Arial"/>
              <a:ea typeface="ヒラギノ角ゴ Pro W3" charset="0"/>
              <a:cs typeface="Arial"/>
              <a:sym typeface="Helvetica Light" charset="0"/>
            </a:endParaRPr>
          </a:p>
          <a:p>
            <a:pPr>
              <a:spcBef>
                <a:spcPts val="600"/>
              </a:spcBef>
              <a:defRPr/>
            </a:pPr>
            <a: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  </a:t>
            </a: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Product Development</a:t>
            </a:r>
          </a:p>
          <a:p>
            <a:pPr>
              <a:spcBef>
                <a:spcPts val="600"/>
              </a:spcBef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Global Sourcing</a:t>
            </a:r>
          </a:p>
          <a:p>
            <a:pPr>
              <a:spcBef>
                <a:spcPts val="600"/>
              </a:spcBef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Products for Critical Applications</a:t>
            </a:r>
          </a:p>
          <a:p>
            <a:pPr>
              <a:spcBef>
                <a:spcPts val="600"/>
              </a:spcBef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Relentless Quality Management Systems</a:t>
            </a:r>
          </a:p>
          <a:p>
            <a:pPr>
              <a:spcBef>
                <a:spcPts val="600"/>
              </a:spcBef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An Organization Focused on Learning</a:t>
            </a:r>
          </a:p>
          <a:p>
            <a:pPr>
              <a:spcBef>
                <a:spcPts val="600"/>
              </a:spcBef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Strong Financial Backing</a:t>
            </a:r>
          </a:p>
          <a:p>
            <a:pPr>
              <a:spcBef>
                <a:spcPts val="600"/>
              </a:spcBef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</a:t>
            </a:r>
            <a: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Injection Molding &amp; Cleanroom Manufacturing</a:t>
            </a:r>
            <a:endParaRPr lang="en-US" sz="1800" kern="900" dirty="0">
              <a:solidFill>
                <a:schemeClr val="bg1">
                  <a:lumMod val="50000"/>
                </a:schemeClr>
              </a:solidFill>
              <a:latin typeface="Arial"/>
              <a:ea typeface="ヒラギノ角ゴ Pro W3" charset="0"/>
              <a:cs typeface="Arial"/>
              <a:sym typeface="Helvetica Light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974F8F-9A1A-FFB0-2755-6FACA17FA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1049" y="2708097"/>
            <a:ext cx="5250951" cy="3205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FADC48-32F2-D6EF-DF0D-D6C9B88FFF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647" y="1674519"/>
            <a:ext cx="2641205" cy="14808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E8EB27-9883-E3DA-F5A6-739B5E68B101}"/>
              </a:ext>
            </a:extLst>
          </p:cNvPr>
          <p:cNvSpPr txBox="1"/>
          <p:nvPr/>
        </p:nvSpPr>
        <p:spPr>
          <a:xfrm>
            <a:off x="8138020" y="109728"/>
            <a:ext cx="39142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1400" b="1" dirty="0">
                <a:solidFill>
                  <a:schemeClr val="accent1"/>
                </a:solidFill>
                <a:latin typeface="Arial"/>
                <a:cs typeface="Arial"/>
                <a:sym typeface="San Francisco Display Regular" charset="0"/>
              </a:rPr>
              <a:t>NAI &amp; KSM…A New &amp; Stronger Company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E7676D-EC13-ACE7-8B62-F0AD48E49E29}"/>
              </a:ext>
            </a:extLst>
          </p:cNvPr>
          <p:cNvSpPr txBox="1"/>
          <p:nvPr/>
        </p:nvSpPr>
        <p:spPr>
          <a:xfrm>
            <a:off x="969264" y="6463268"/>
            <a:ext cx="391428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Reliable Connectivity Solutions</a:t>
            </a:r>
          </a:p>
        </p:txBody>
      </p:sp>
    </p:spTree>
    <p:extLst>
      <p:ext uri="{BB962C8B-B14F-4D97-AF65-F5344CB8AC3E}">
        <p14:creationId xmlns:p14="http://schemas.microsoft.com/office/powerpoint/2010/main" val="2305027246"/>
      </p:ext>
    </p:extLst>
  </p:cSld>
  <p:clrMapOvr>
    <a:masterClrMapping/>
  </p:clrMapOvr>
  <p:transition spd="slow">
    <p:wip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911">
            <a:extLst>
              <a:ext uri="{FF2B5EF4-FFF2-40B4-BE49-F238E27FC236}">
                <a16:creationId xmlns:a16="http://schemas.microsoft.com/office/drawing/2014/main" id="{CE490361-0AC0-47B5-990B-59A605FD50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371475" indent="-142875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5715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8001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10287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12573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14859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17145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19431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fld id="{A8381070-84B4-49F1-A2D2-C9FDF97AF49E}" type="slidenum">
              <a:rPr lang="en-US" altLang="en-US" sz="800">
                <a:solidFill>
                  <a:srgbClr val="53585F"/>
                </a:solidFill>
                <a:latin typeface="San Francisco Display Regular" charset="0"/>
                <a:sym typeface="San Francisco Display Regular" charset="0"/>
              </a:rPr>
              <a:pPr/>
              <a:t>6</a:t>
            </a:fld>
            <a:endParaRPr lang="en-US" altLang="en-US" sz="800">
              <a:solidFill>
                <a:srgbClr val="53585F"/>
              </a:solidFill>
              <a:latin typeface="San Francisco Display Regular" charset="0"/>
              <a:sym typeface="San Francisco Display Regular" charset="0"/>
            </a:endParaRPr>
          </a:p>
        </p:txBody>
      </p:sp>
      <p:sp>
        <p:nvSpPr>
          <p:cNvPr id="11" name="Shape 913">
            <a:extLst>
              <a:ext uri="{FF2B5EF4-FFF2-40B4-BE49-F238E27FC236}">
                <a16:creationId xmlns:a16="http://schemas.microsoft.com/office/drawing/2014/main" id="{71105926-2435-404B-B9E6-C0815DA98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621" y="3749208"/>
            <a:ext cx="4621255" cy="12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b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endParaRPr lang="en-US" altLang="en-US" sz="3000" dirty="0"/>
          </a:p>
          <a:p>
            <a:endParaRPr lang="en-US" altLang="en-US" sz="3000" dirty="0"/>
          </a:p>
        </p:txBody>
      </p:sp>
      <p:sp>
        <p:nvSpPr>
          <p:cNvPr id="8" name="Shape 912">
            <a:extLst>
              <a:ext uri="{FF2B5EF4-FFF2-40B4-BE49-F238E27FC236}">
                <a16:creationId xmlns:a16="http://schemas.microsoft.com/office/drawing/2014/main" id="{90FC3815-0F2C-45EB-9AE4-B73D058E0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264" y="899701"/>
            <a:ext cx="6281928" cy="45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b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solidFill>
                  <a:schemeClr val="accent1"/>
                </a:solidFill>
                <a:latin typeface="Arial"/>
                <a:cs typeface="Arial"/>
                <a:sym typeface="San Francisco Display Light" charset="0"/>
              </a:rPr>
              <a:t>KSM Connectivity Solutions - Overview</a:t>
            </a:r>
          </a:p>
        </p:txBody>
      </p:sp>
      <p:sp>
        <p:nvSpPr>
          <p:cNvPr id="9" name="Shape 914">
            <a:extLst>
              <a:ext uri="{FF2B5EF4-FFF2-40B4-BE49-F238E27FC236}">
                <a16:creationId xmlns:a16="http://schemas.microsoft.com/office/drawing/2014/main" id="{208E5E17-A27F-4A9F-BE56-BF546244F589}"/>
              </a:ext>
            </a:extLst>
          </p:cNvPr>
          <p:cNvSpPr>
            <a:spLocks noChangeShapeType="1"/>
          </p:cNvSpPr>
          <p:nvPr/>
        </p:nvSpPr>
        <p:spPr bwMode="auto">
          <a:xfrm>
            <a:off x="196052" y="1230536"/>
            <a:ext cx="557036" cy="3904"/>
          </a:xfrm>
          <a:prstGeom prst="line">
            <a:avLst/>
          </a:prstGeom>
          <a:noFill/>
          <a:ln w="25400">
            <a:solidFill>
              <a:srgbClr val="53585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en-US" sz="9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D099B8-CAEE-4042-23A9-B36E95A7D40C}"/>
              </a:ext>
            </a:extLst>
          </p:cNvPr>
          <p:cNvSpPr txBox="1"/>
          <p:nvPr/>
        </p:nvSpPr>
        <p:spPr>
          <a:xfrm>
            <a:off x="969264" y="1536192"/>
            <a:ext cx="4405079" cy="4688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Also an agile designer and manufacturer of custom cable, harness and electro-mechanical assemblies.  KSM is also a renowned distributor of cable and </a:t>
            </a:r>
            <a:r>
              <a:rPr lang="en-US" sz="1800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electronic</a:t>
            </a:r>
            <a:r>
              <a:rPr lang="en-US" sz="18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components.</a:t>
            </a: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Custom Engineering and Manufacturing</a:t>
            </a: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Value-added Services, such as Laser and Inkjet </a:t>
            </a:r>
            <a:r>
              <a:rPr lang="en-US" kern="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18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rinting, </a:t>
            </a:r>
            <a:r>
              <a:rPr lang="en-US" kern="1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800" kern="1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utosplice</a:t>
            </a:r>
            <a:r>
              <a:rPr lang="en-US" sz="18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Machining, </a:t>
            </a:r>
            <a:r>
              <a:rPr lang="en-US" kern="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Ultrasonic Welding, </a:t>
            </a:r>
            <a:r>
              <a:rPr lang="en-US" sz="18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etc.</a:t>
            </a: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Hi-flex Robotic and Servo </a:t>
            </a:r>
            <a:r>
              <a:rPr lang="en-US" kern="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18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otor </a:t>
            </a:r>
            <a:r>
              <a:rPr lang="en-US" kern="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18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ables</a:t>
            </a: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Locations </a:t>
            </a:r>
            <a:r>
              <a:rPr lang="en-US" sz="1800" kern="10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Illinois </a:t>
            </a:r>
            <a:r>
              <a:rPr lang="en-US" sz="18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Mexico</a:t>
            </a: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Vendor Managed Inventory (VMI)</a:t>
            </a: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Flexible, Nimble and Quick</a:t>
            </a: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Strong Financial </a:t>
            </a:r>
            <a:r>
              <a:rPr lang="en-US" kern="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18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acking</a:t>
            </a:r>
          </a:p>
        </p:txBody>
      </p:sp>
      <p:pic>
        <p:nvPicPr>
          <p:cNvPr id="4" name="Picture 3" descr="A picture containing person, indoor, clothing, engineering&#10;&#10;Description automatically generated">
            <a:extLst>
              <a:ext uri="{FF2B5EF4-FFF2-40B4-BE49-F238E27FC236}">
                <a16:creationId xmlns:a16="http://schemas.microsoft.com/office/drawing/2014/main" id="{5F4E1EB6-16CA-C256-6647-A1B0C222A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132" y="3065630"/>
            <a:ext cx="5182344" cy="1935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DBC1A4-3B80-3079-313A-53B572D5D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132" y="1728609"/>
            <a:ext cx="2129441" cy="10989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8F0FFA-2766-45FA-F335-ABABDBCD38D3}"/>
              </a:ext>
            </a:extLst>
          </p:cNvPr>
          <p:cNvSpPr txBox="1"/>
          <p:nvPr/>
        </p:nvSpPr>
        <p:spPr>
          <a:xfrm>
            <a:off x="8092440" y="129483"/>
            <a:ext cx="39598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1400" b="1" dirty="0">
                <a:solidFill>
                  <a:schemeClr val="accent1"/>
                </a:solidFill>
                <a:latin typeface="Arial"/>
                <a:cs typeface="Arial"/>
                <a:sym typeface="San Francisco Display Regular" charset="0"/>
              </a:rPr>
              <a:t>NAI &amp; KSM…A New &amp; Stronger Company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B9D27F-C786-FF10-0912-7F978E751286}"/>
              </a:ext>
            </a:extLst>
          </p:cNvPr>
          <p:cNvSpPr txBox="1"/>
          <p:nvPr/>
        </p:nvSpPr>
        <p:spPr>
          <a:xfrm>
            <a:off x="969264" y="6474896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Reliable Connectivity Solutions</a:t>
            </a:r>
          </a:p>
        </p:txBody>
      </p:sp>
    </p:spTree>
    <p:extLst>
      <p:ext uri="{BB962C8B-B14F-4D97-AF65-F5344CB8AC3E}">
        <p14:creationId xmlns:p14="http://schemas.microsoft.com/office/powerpoint/2010/main" val="2768731493"/>
      </p:ext>
    </p:extLst>
  </p:cSld>
  <p:clrMapOvr>
    <a:masterClrMapping/>
  </p:clrMapOvr>
  <p:transition spd="slow">
    <p:wip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911">
            <a:extLst>
              <a:ext uri="{FF2B5EF4-FFF2-40B4-BE49-F238E27FC236}">
                <a16:creationId xmlns:a16="http://schemas.microsoft.com/office/drawing/2014/main" id="{CE490361-0AC0-47B5-990B-59A605FD50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371475" indent="-142875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5715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8001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10287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12573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14859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17145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19431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fld id="{A8381070-84B4-49F1-A2D2-C9FDF97AF49E}" type="slidenum">
              <a:rPr lang="en-US" altLang="en-US" sz="800">
                <a:solidFill>
                  <a:srgbClr val="53585F"/>
                </a:solidFill>
                <a:latin typeface="San Francisco Display Regular" charset="0"/>
                <a:sym typeface="San Francisco Display Regular" charset="0"/>
              </a:rPr>
              <a:pPr/>
              <a:t>7</a:t>
            </a:fld>
            <a:endParaRPr lang="en-US" altLang="en-US" sz="800">
              <a:solidFill>
                <a:srgbClr val="53585F"/>
              </a:solidFill>
              <a:latin typeface="San Francisco Display Regular" charset="0"/>
              <a:sym typeface="San Francisco Display Regular" charset="0"/>
            </a:endParaRPr>
          </a:p>
        </p:txBody>
      </p:sp>
      <p:sp>
        <p:nvSpPr>
          <p:cNvPr id="11" name="Shape 913">
            <a:extLst>
              <a:ext uri="{FF2B5EF4-FFF2-40B4-BE49-F238E27FC236}">
                <a16:creationId xmlns:a16="http://schemas.microsoft.com/office/drawing/2014/main" id="{71105926-2435-404B-B9E6-C0815DA98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621" y="3749208"/>
            <a:ext cx="4621255" cy="12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b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endParaRPr lang="en-US" altLang="en-US" sz="3000" dirty="0"/>
          </a:p>
          <a:p>
            <a:endParaRPr lang="en-US" altLang="en-US" sz="3000" dirty="0"/>
          </a:p>
        </p:txBody>
      </p:sp>
      <p:sp>
        <p:nvSpPr>
          <p:cNvPr id="8" name="Shape 912">
            <a:extLst>
              <a:ext uri="{FF2B5EF4-FFF2-40B4-BE49-F238E27FC236}">
                <a16:creationId xmlns:a16="http://schemas.microsoft.com/office/drawing/2014/main" id="{90FC3815-0F2C-45EB-9AE4-B73D058E0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1832" y="878741"/>
            <a:ext cx="2313432" cy="45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b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solidFill>
                  <a:schemeClr val="accent1"/>
                </a:solidFill>
                <a:latin typeface="Arial"/>
                <a:cs typeface="Arial"/>
                <a:sym typeface="San Francisco Display Light" charset="0"/>
              </a:rPr>
              <a:t>Portrait of NAI</a:t>
            </a:r>
          </a:p>
        </p:txBody>
      </p:sp>
      <p:sp>
        <p:nvSpPr>
          <p:cNvPr id="9" name="Shape 914">
            <a:extLst>
              <a:ext uri="{FF2B5EF4-FFF2-40B4-BE49-F238E27FC236}">
                <a16:creationId xmlns:a16="http://schemas.microsoft.com/office/drawing/2014/main" id="{208E5E17-A27F-4A9F-BE56-BF546244F589}"/>
              </a:ext>
            </a:extLst>
          </p:cNvPr>
          <p:cNvSpPr>
            <a:spLocks noChangeShapeType="1"/>
          </p:cNvSpPr>
          <p:nvPr/>
        </p:nvSpPr>
        <p:spPr bwMode="auto">
          <a:xfrm>
            <a:off x="196052" y="1239680"/>
            <a:ext cx="557036" cy="3904"/>
          </a:xfrm>
          <a:prstGeom prst="line">
            <a:avLst/>
          </a:prstGeom>
          <a:noFill/>
          <a:ln w="25400">
            <a:solidFill>
              <a:srgbClr val="53585F"/>
            </a:solidFill>
            <a:miter lim="4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en-US" sz="9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D099B8-CAEE-4042-23A9-B36E95A7D40C}"/>
              </a:ext>
            </a:extLst>
          </p:cNvPr>
          <p:cNvSpPr txBox="1"/>
          <p:nvPr/>
        </p:nvSpPr>
        <p:spPr>
          <a:xfrm>
            <a:off x="876621" y="1536192"/>
            <a:ext cx="6694611" cy="4611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5 plants with </a:t>
            </a: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nearly 500,000 sq. ft. production capacity</a:t>
            </a:r>
          </a:p>
          <a:p>
            <a:pPr>
              <a:lnSpc>
                <a:spcPct val="150000"/>
              </a:lnSpc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Over 2.5 million assemblies/month</a:t>
            </a:r>
          </a:p>
          <a:p>
            <a:pPr>
              <a:lnSpc>
                <a:spcPct val="150000"/>
              </a:lnSpc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Over 25 million terminations/month</a:t>
            </a:r>
          </a:p>
          <a:p>
            <a:pPr>
              <a:lnSpc>
                <a:spcPct val="150000"/>
              </a:lnSpc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Over 2,000 personnel and growing</a:t>
            </a:r>
          </a:p>
          <a:p>
            <a:pPr>
              <a:lnSpc>
                <a:spcPct val="150000"/>
              </a:lnSpc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120 degreed engineers</a:t>
            </a:r>
          </a:p>
          <a:p>
            <a:pPr>
              <a:lnSpc>
                <a:spcPct val="150000"/>
              </a:lnSpc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Flexible and nimble; ramp up quickly for new projects</a:t>
            </a:r>
          </a:p>
          <a:p>
            <a:pPr>
              <a:lnSpc>
                <a:spcPct val="150000"/>
              </a:lnSpc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Global procurement network</a:t>
            </a:r>
          </a:p>
          <a:p>
            <a:pPr>
              <a:lnSpc>
                <a:spcPct val="150000"/>
              </a:lnSpc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Global operations for value &amp; proximity</a:t>
            </a:r>
          </a:p>
          <a:p>
            <a:pPr>
              <a:lnSpc>
                <a:spcPct val="150000"/>
              </a:lnSpc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Dedicated cells for Hi Mix / Low Volume &amp; Hi Volume / Low Mix</a:t>
            </a:r>
          </a:p>
          <a:p>
            <a:pPr>
              <a:lnSpc>
                <a:spcPct val="150000"/>
              </a:lnSpc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Injection Molding Capability</a:t>
            </a:r>
          </a:p>
          <a:p>
            <a:pPr>
              <a:lnSpc>
                <a:spcPct val="150000"/>
              </a:lnSpc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Serves Industrial, Medical and Telecom </a:t>
            </a:r>
            <a: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i</a:t>
            </a: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ndustries</a:t>
            </a:r>
          </a:p>
        </p:txBody>
      </p:sp>
      <p:pic>
        <p:nvPicPr>
          <p:cNvPr id="3" name="Picture 2" descr="NAI Team Montage-A.jpg">
            <a:extLst>
              <a:ext uri="{FF2B5EF4-FFF2-40B4-BE49-F238E27FC236}">
                <a16:creationId xmlns:a16="http://schemas.microsoft.com/office/drawing/2014/main" id="{3C33C8F1-24A9-F6EC-1439-501A18B4826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2089" y="1674519"/>
            <a:ext cx="4629561" cy="23256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24D9C0-04C4-BE66-A7AF-36328E247DB9}"/>
              </a:ext>
            </a:extLst>
          </p:cNvPr>
          <p:cNvSpPr txBox="1"/>
          <p:nvPr/>
        </p:nvSpPr>
        <p:spPr>
          <a:xfrm>
            <a:off x="8046720" y="143360"/>
            <a:ext cx="37642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1400" b="1" dirty="0">
                <a:solidFill>
                  <a:schemeClr val="accent1"/>
                </a:solidFill>
                <a:latin typeface="Arial"/>
                <a:cs typeface="Arial"/>
                <a:sym typeface="San Francisco Display Regular" charset="0"/>
              </a:rPr>
              <a:t>NAI &amp; KSM…A New &amp; Stronger Company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D48511-1E61-3D4A-5D38-FBB0C4EDFC39}"/>
              </a:ext>
            </a:extLst>
          </p:cNvPr>
          <p:cNvSpPr txBox="1"/>
          <p:nvPr/>
        </p:nvSpPr>
        <p:spPr>
          <a:xfrm>
            <a:off x="876621" y="6463268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Reliable Connectivity Solutions</a:t>
            </a:r>
          </a:p>
        </p:txBody>
      </p:sp>
    </p:spTree>
    <p:extLst>
      <p:ext uri="{BB962C8B-B14F-4D97-AF65-F5344CB8AC3E}">
        <p14:creationId xmlns:p14="http://schemas.microsoft.com/office/powerpoint/2010/main" val="3699775200"/>
      </p:ext>
    </p:extLst>
  </p:cSld>
  <p:clrMapOvr>
    <a:masterClrMapping/>
  </p:clrMapOvr>
  <p:transition spd="slow">
    <p:wip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911">
            <a:extLst>
              <a:ext uri="{FF2B5EF4-FFF2-40B4-BE49-F238E27FC236}">
                <a16:creationId xmlns:a16="http://schemas.microsoft.com/office/drawing/2014/main" id="{CE490361-0AC0-47B5-990B-59A605FD50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371475" indent="-142875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5715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8001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10287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12573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14859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17145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19431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fld id="{A8381070-84B4-49F1-A2D2-C9FDF97AF49E}" type="slidenum">
              <a:rPr lang="en-US" altLang="en-US" sz="800">
                <a:solidFill>
                  <a:srgbClr val="53585F"/>
                </a:solidFill>
                <a:latin typeface="San Francisco Display Regular" charset="0"/>
                <a:sym typeface="San Francisco Display Regular" charset="0"/>
              </a:rPr>
              <a:pPr/>
              <a:t>8</a:t>
            </a:fld>
            <a:endParaRPr lang="en-US" altLang="en-US" sz="800">
              <a:solidFill>
                <a:srgbClr val="53585F"/>
              </a:solidFill>
              <a:latin typeface="San Francisco Display Regular" charset="0"/>
              <a:sym typeface="San Francisco Display Regular" charset="0"/>
            </a:endParaRPr>
          </a:p>
        </p:txBody>
      </p:sp>
      <p:sp>
        <p:nvSpPr>
          <p:cNvPr id="11" name="Shape 913">
            <a:extLst>
              <a:ext uri="{FF2B5EF4-FFF2-40B4-BE49-F238E27FC236}">
                <a16:creationId xmlns:a16="http://schemas.microsoft.com/office/drawing/2014/main" id="{71105926-2435-404B-B9E6-C0815DA98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621" y="3749208"/>
            <a:ext cx="4621255" cy="12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b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endParaRPr lang="en-US" altLang="en-US" sz="3000" dirty="0"/>
          </a:p>
          <a:p>
            <a:endParaRPr lang="en-US" altLang="en-US" sz="3000" dirty="0"/>
          </a:p>
        </p:txBody>
      </p:sp>
      <p:sp>
        <p:nvSpPr>
          <p:cNvPr id="8" name="Shape 912">
            <a:extLst>
              <a:ext uri="{FF2B5EF4-FFF2-40B4-BE49-F238E27FC236}">
                <a16:creationId xmlns:a16="http://schemas.microsoft.com/office/drawing/2014/main" id="{90FC3815-0F2C-45EB-9AE4-B73D058E0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119" y="875805"/>
            <a:ext cx="2677015" cy="45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b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solidFill>
                  <a:schemeClr val="accent1"/>
                </a:solidFill>
                <a:latin typeface="Arial"/>
                <a:cs typeface="Arial"/>
                <a:sym typeface="San Francisco Display Light" charset="0"/>
              </a:rPr>
              <a:t>Portrait of KSM</a:t>
            </a:r>
          </a:p>
        </p:txBody>
      </p:sp>
      <p:sp>
        <p:nvSpPr>
          <p:cNvPr id="9" name="Shape 914">
            <a:extLst>
              <a:ext uri="{FF2B5EF4-FFF2-40B4-BE49-F238E27FC236}">
                <a16:creationId xmlns:a16="http://schemas.microsoft.com/office/drawing/2014/main" id="{208E5E17-A27F-4A9F-BE56-BF546244F589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052" y="1303423"/>
            <a:ext cx="557036" cy="3904"/>
          </a:xfrm>
          <a:prstGeom prst="line">
            <a:avLst/>
          </a:prstGeom>
          <a:noFill/>
          <a:ln w="25400">
            <a:solidFill>
              <a:srgbClr val="53585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en-US" sz="9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D099B8-CAEE-4042-23A9-B36E95A7D40C}"/>
              </a:ext>
            </a:extLst>
          </p:cNvPr>
          <p:cNvSpPr txBox="1"/>
          <p:nvPr/>
        </p:nvSpPr>
        <p:spPr>
          <a:xfrm>
            <a:off x="960119" y="1484677"/>
            <a:ext cx="5745481" cy="502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2 plants 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with </a:t>
            </a:r>
            <a:r>
              <a:rPr lang="en-US" sz="1800" kern="90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nearly 50,000 </a:t>
            </a: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sq. ft. production capacity in Mexico and the U.S.</a:t>
            </a:r>
          </a:p>
          <a:p>
            <a:pPr>
              <a:lnSpc>
                <a:spcPct val="150000"/>
              </a:lnSpc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Over 350 personnel capable of supporting various </a:t>
            </a:r>
          </a:p>
          <a:p>
            <a:pPr>
              <a:lnSpc>
                <a:spcPct val="150000"/>
              </a:lnSpc>
              <a:defRPr/>
            </a:pPr>
            <a: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  </a:t>
            </a: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custom requirements of customers</a:t>
            </a:r>
          </a:p>
          <a:p>
            <a:pPr>
              <a:lnSpc>
                <a:spcPct val="150000"/>
              </a:lnSpc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Low Volume / High Mix custom wire harness </a:t>
            </a:r>
          </a:p>
          <a:p>
            <a:pPr>
              <a:lnSpc>
                <a:spcPct val="150000"/>
              </a:lnSpc>
              <a:defRPr/>
            </a:pPr>
            <a: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  </a:t>
            </a: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capabilities</a:t>
            </a:r>
          </a:p>
          <a:p>
            <a:pPr>
              <a:lnSpc>
                <a:spcPct val="150000"/>
              </a:lnSpc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Flexible and nimble; ramp up quickly for new projects</a:t>
            </a:r>
          </a:p>
          <a:p>
            <a:pPr>
              <a:lnSpc>
                <a:spcPct val="150000"/>
              </a:lnSpc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 Provider of wire and cable distribution services</a:t>
            </a:r>
          </a:p>
          <a:p>
            <a:pPr>
              <a:lnSpc>
                <a:spcPct val="150000"/>
              </a:lnSpc>
              <a:defRPr/>
            </a:pP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•</a:t>
            </a:r>
            <a: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 Serves similar industries as NAI, plus Military, Marine </a:t>
            </a:r>
          </a:p>
          <a:p>
            <a:pPr>
              <a:lnSpc>
                <a:spcPct val="150000"/>
              </a:lnSpc>
              <a:defRPr/>
            </a:pPr>
            <a: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  Aerospace/Avionics, Security, Transportation, </a:t>
            </a:r>
            <a:b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r>
              <a:rPr lang="en-US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  a</a:t>
            </a:r>
            <a:r>
              <a:rPr lang="en-US" sz="18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nd Energy</a:t>
            </a:r>
          </a:p>
          <a:p>
            <a:pPr>
              <a:lnSpc>
                <a:spcPct val="150000"/>
              </a:lnSpc>
              <a:defRPr/>
            </a:pPr>
            <a:endParaRPr lang="en-US" sz="1800" kern="900" dirty="0">
              <a:solidFill>
                <a:schemeClr val="bg1">
                  <a:lumMod val="50000"/>
                </a:schemeClr>
              </a:solidFill>
              <a:latin typeface="Arial"/>
              <a:ea typeface="ヒラギノ角ゴ Pro W3" charset="0"/>
              <a:cs typeface="Arial"/>
              <a:sym typeface="Helvetica Light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776E3F-B482-1334-8B1F-7BB4CC938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9799" y="1329520"/>
            <a:ext cx="2898884" cy="2034024"/>
          </a:xfrm>
          <a:prstGeom prst="rect">
            <a:avLst/>
          </a:prstGeom>
        </p:spPr>
      </p:pic>
      <p:pic>
        <p:nvPicPr>
          <p:cNvPr id="1026" name="Picture 2" descr="cable assembly produced to specification">
            <a:extLst>
              <a:ext uri="{FF2B5EF4-FFF2-40B4-BE49-F238E27FC236}">
                <a16:creationId xmlns:a16="http://schemas.microsoft.com/office/drawing/2014/main" id="{B63498D5-4354-F168-4DB2-9CF7C2CBF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9797" y="3632236"/>
            <a:ext cx="3554044" cy="266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7D6598-7E8A-E36F-C104-3C3103A56293}"/>
              </a:ext>
            </a:extLst>
          </p:cNvPr>
          <p:cNvSpPr txBox="1"/>
          <p:nvPr/>
        </p:nvSpPr>
        <p:spPr>
          <a:xfrm>
            <a:off x="8138160" y="118872"/>
            <a:ext cx="36728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1400" b="1" dirty="0">
                <a:solidFill>
                  <a:schemeClr val="accent1"/>
                </a:solidFill>
                <a:latin typeface="Arial"/>
                <a:cs typeface="Arial"/>
                <a:sym typeface="San Francisco Display Regular" charset="0"/>
              </a:rPr>
              <a:t>NAI &amp; KSM…A New &amp; Stronger Company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638D02-A600-5A96-6B37-D1D41627A91A}"/>
              </a:ext>
            </a:extLst>
          </p:cNvPr>
          <p:cNvSpPr txBox="1"/>
          <p:nvPr/>
        </p:nvSpPr>
        <p:spPr>
          <a:xfrm>
            <a:off x="1076324" y="6562725"/>
            <a:ext cx="609347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Reliable Connectivity Solutions</a:t>
            </a:r>
          </a:p>
        </p:txBody>
      </p:sp>
    </p:spTree>
    <p:extLst>
      <p:ext uri="{BB962C8B-B14F-4D97-AF65-F5344CB8AC3E}">
        <p14:creationId xmlns:p14="http://schemas.microsoft.com/office/powerpoint/2010/main" val="1194556724"/>
      </p:ext>
    </p:extLst>
  </p:cSld>
  <p:clrMapOvr>
    <a:masterClrMapping/>
  </p:clrMapOvr>
  <p:transition spd="slow">
    <p:wip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911">
            <a:extLst>
              <a:ext uri="{FF2B5EF4-FFF2-40B4-BE49-F238E27FC236}">
                <a16:creationId xmlns:a16="http://schemas.microsoft.com/office/drawing/2014/main" id="{CE490361-0AC0-47B5-990B-59A605FD50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371475" indent="-142875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5715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8001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1028700" indent="-114300"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12573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14859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17145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1943100" indent="-114300" defTabSz="4127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fld id="{A8381070-84B4-49F1-A2D2-C9FDF97AF49E}" type="slidenum">
              <a:rPr lang="en-US" altLang="en-US" sz="800">
                <a:solidFill>
                  <a:srgbClr val="53585F"/>
                </a:solidFill>
                <a:latin typeface="San Francisco Display Regular" charset="0"/>
                <a:sym typeface="San Francisco Display Regular" charset="0"/>
              </a:rPr>
              <a:pPr/>
              <a:t>9</a:t>
            </a:fld>
            <a:endParaRPr lang="en-US" altLang="en-US" sz="800">
              <a:solidFill>
                <a:srgbClr val="53585F"/>
              </a:solidFill>
              <a:latin typeface="San Francisco Display Regular" charset="0"/>
              <a:sym typeface="San Francisco Display Regular" charset="0"/>
            </a:endParaRPr>
          </a:p>
        </p:txBody>
      </p:sp>
      <p:sp>
        <p:nvSpPr>
          <p:cNvPr id="11" name="Shape 913">
            <a:extLst>
              <a:ext uri="{FF2B5EF4-FFF2-40B4-BE49-F238E27FC236}">
                <a16:creationId xmlns:a16="http://schemas.microsoft.com/office/drawing/2014/main" id="{71105926-2435-404B-B9E6-C0815DA98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621" y="3749208"/>
            <a:ext cx="4621255" cy="12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b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</a:br>
            <a:endParaRPr lang="en-US" altLang="en-US" sz="3000" dirty="0"/>
          </a:p>
          <a:p>
            <a:endParaRPr lang="en-US" altLang="en-US" sz="3000" dirty="0"/>
          </a:p>
        </p:txBody>
      </p:sp>
      <p:sp>
        <p:nvSpPr>
          <p:cNvPr id="8" name="Shape 912">
            <a:extLst>
              <a:ext uri="{FF2B5EF4-FFF2-40B4-BE49-F238E27FC236}">
                <a16:creationId xmlns:a16="http://schemas.microsoft.com/office/drawing/2014/main" id="{90FC3815-0F2C-45EB-9AE4-B73D058E0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975" y="928561"/>
            <a:ext cx="3849625" cy="45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400" tIns="25400" rIns="25400" bIns="25400" anchor="b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pitchFamily="-128" charset="0"/>
                <a:ea typeface="ヒラギノ角ゴ Pro W3" pitchFamily="-128" charset="-128"/>
                <a:sym typeface="Helvetica Light" pitchFamily="-128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solidFill>
                  <a:schemeClr val="accent1"/>
                </a:solidFill>
                <a:latin typeface="Arial"/>
                <a:cs typeface="Arial"/>
                <a:sym typeface="San Francisco Display Light" charset="0"/>
              </a:rPr>
              <a:t>Combined Capabilities</a:t>
            </a:r>
          </a:p>
        </p:txBody>
      </p:sp>
      <p:sp>
        <p:nvSpPr>
          <p:cNvPr id="9" name="Shape 914">
            <a:extLst>
              <a:ext uri="{FF2B5EF4-FFF2-40B4-BE49-F238E27FC236}">
                <a16:creationId xmlns:a16="http://schemas.microsoft.com/office/drawing/2014/main" id="{208E5E17-A27F-4A9F-BE56-BF546244F589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060" y="1285400"/>
            <a:ext cx="557036" cy="3904"/>
          </a:xfrm>
          <a:prstGeom prst="line">
            <a:avLst/>
          </a:prstGeom>
          <a:noFill/>
          <a:ln w="25400">
            <a:solidFill>
              <a:srgbClr val="53585F"/>
            </a:solidFill>
            <a:miter lim="4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en-US" sz="9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D099B8-CAEE-4042-23A9-B36E95A7D40C}"/>
              </a:ext>
            </a:extLst>
          </p:cNvPr>
          <p:cNvSpPr txBox="1"/>
          <p:nvPr/>
        </p:nvSpPr>
        <p:spPr>
          <a:xfrm>
            <a:off x="2679192" y="1496912"/>
            <a:ext cx="8522715" cy="100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400" kern="900" dirty="0">
                <a:solidFill>
                  <a:schemeClr val="bg1">
                    <a:lumMod val="50000"/>
                  </a:schemeClr>
                </a:solidFill>
                <a:latin typeface="Arial"/>
                <a:ea typeface="ヒラギノ角ゴ Pro W3" charset="0"/>
                <a:cs typeface="Arial"/>
                <a:sym typeface="Helvetica Light" charset="0"/>
              </a:rPr>
              <a:t>A New &amp; Stronger Company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9E2C63-A0F7-495E-CA9A-A0CE9F14D3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5045" y="2698179"/>
            <a:ext cx="2075509" cy="16916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9AA3FA-8298-DF75-9897-F42E3383A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6730" y="2840432"/>
            <a:ext cx="2809524" cy="14499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C780C2-C50C-05ED-0E42-DA26B3F4D394}"/>
              </a:ext>
            </a:extLst>
          </p:cNvPr>
          <p:cNvSpPr txBox="1"/>
          <p:nvPr/>
        </p:nvSpPr>
        <p:spPr>
          <a:xfrm>
            <a:off x="8101584" y="109728"/>
            <a:ext cx="38130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1400" b="1" dirty="0">
                <a:solidFill>
                  <a:schemeClr val="accent1"/>
                </a:solidFill>
                <a:latin typeface="Arial"/>
                <a:cs typeface="Arial"/>
                <a:sym typeface="San Francisco Display Regular" charset="0"/>
              </a:rPr>
              <a:t>NAI &amp; KSM…A New &amp; Stronger Company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CB1D5F-5AC7-1CD9-803B-1B0A3FDB9929}"/>
              </a:ext>
            </a:extLst>
          </p:cNvPr>
          <p:cNvSpPr txBox="1"/>
          <p:nvPr/>
        </p:nvSpPr>
        <p:spPr>
          <a:xfrm>
            <a:off x="1047751" y="6519236"/>
            <a:ext cx="607695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Reliable Connectivity Solutions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7408C0-1A42-4703-EADA-F31B77610629}"/>
              </a:ext>
            </a:extLst>
          </p:cNvPr>
          <p:cNvSpPr txBox="1"/>
          <p:nvPr/>
        </p:nvSpPr>
        <p:spPr>
          <a:xfrm>
            <a:off x="5497876" y="3066626"/>
            <a:ext cx="718711" cy="842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kern="100" dirty="0">
                <a:solidFill>
                  <a:srgbClr val="76717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</a:t>
            </a:r>
            <a:endParaRPr lang="en-US" sz="4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473010"/>
      </p:ext>
    </p:extLst>
  </p:cSld>
  <p:clrMapOvr>
    <a:masterClrMapping/>
  </p:clrMapOvr>
  <p:transition spd="slow">
    <p:wip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dvAuto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982</TotalTime>
  <Words>2665</Words>
  <Application>Microsoft Office PowerPoint</Application>
  <PresentationFormat>Widescreen</PresentationFormat>
  <Paragraphs>306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Helvetica Light</vt:lpstr>
      <vt:lpstr>Helvetica Neue</vt:lpstr>
      <vt:lpstr>San Francisco Display Regular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steve@novab2bmarketing.com</dc:creator>
  <cp:keywords/>
  <dc:description/>
  <cp:lastModifiedBy>Steve Bork</cp:lastModifiedBy>
  <cp:revision>133</cp:revision>
  <dcterms:created xsi:type="dcterms:W3CDTF">2017-09-14T16:38:27Z</dcterms:created>
  <dcterms:modified xsi:type="dcterms:W3CDTF">2023-09-27T20:26:26Z</dcterms:modified>
  <cp:category/>
</cp:coreProperties>
</file>