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65" r:id="rId4"/>
    <p:sldId id="266" r:id="rId5"/>
    <p:sldId id="268" r:id="rId6"/>
    <p:sldId id="267" r:id="rId7"/>
    <p:sldId id="272" r:id="rId8"/>
    <p:sldId id="270" r:id="rId9"/>
    <p:sldId id="271" r:id="rId10"/>
    <p:sldId id="269" r:id="rId11"/>
    <p:sldId id="273" r:id="rId12"/>
    <p:sldId id="274" r:id="rId13"/>
    <p:sldId id="284" r:id="rId14"/>
    <p:sldId id="282" r:id="rId15"/>
    <p:sldId id="276" r:id="rId16"/>
    <p:sldId id="277" r:id="rId17"/>
    <p:sldId id="278" r:id="rId18"/>
    <p:sldId id="279" r:id="rId19"/>
    <p:sldId id="281" r:id="rId20"/>
    <p:sldId id="285" r:id="rId21"/>
    <p:sldId id="286" r:id="rId22"/>
    <p:sldId id="280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>
          <p15:clr>
            <a:srgbClr val="A4A3A4"/>
          </p15:clr>
        </p15:guide>
        <p15:guide id="4" pos="516">
          <p15:clr>
            <a:srgbClr val="A4A3A4"/>
          </p15:clr>
        </p15:guide>
        <p15:guide id="5" orient="horz" pos="1439">
          <p15:clr>
            <a:srgbClr val="A4A3A4"/>
          </p15:clr>
        </p15:guide>
        <p15:guide id="6" pos="3902">
          <p15:clr>
            <a:srgbClr val="A4A3A4"/>
          </p15:clr>
        </p15:guide>
        <p15:guide id="7" pos="3864" userDrawn="1">
          <p15:clr>
            <a:srgbClr val="A4A3A4"/>
          </p15:clr>
        </p15:guide>
        <p15:guide id="8" pos="5447">
          <p15:clr>
            <a:srgbClr val="A4A3A4"/>
          </p15:clr>
        </p15:guide>
        <p15:guide id="9" orient="horz" pos="1284">
          <p15:clr>
            <a:srgbClr val="A4A3A4"/>
          </p15:clr>
        </p15:guide>
        <p15:guide id="10" orient="horz" pos="1775">
          <p15:clr>
            <a:srgbClr val="A4A3A4"/>
          </p15:clr>
        </p15:guide>
        <p15:guide id="11" pos="4036">
          <p15:clr>
            <a:srgbClr val="A4A3A4"/>
          </p15:clr>
        </p15:guide>
        <p15:guide id="12" pos="521">
          <p15:clr>
            <a:srgbClr val="A4A3A4"/>
          </p15:clr>
        </p15:guide>
        <p15:guide id="13" orient="horz" pos="1022">
          <p15:clr>
            <a:srgbClr val="A4A3A4"/>
          </p15:clr>
        </p15:guide>
        <p15:guide id="14" orient="horz" pos="2546">
          <p15:clr>
            <a:srgbClr val="A4A3A4"/>
          </p15:clr>
        </p15:guide>
        <p15:guide id="15" orient="horz" pos="1278">
          <p15:clr>
            <a:srgbClr val="A4A3A4"/>
          </p15:clr>
        </p15:guide>
        <p15:guide id="16" pos="5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0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-120" y="-136"/>
      </p:cViewPr>
      <p:guideLst>
        <p:guide orient="horz" pos="1272"/>
        <p:guide orient="horz"/>
        <p:guide orient="horz" pos="1439"/>
        <p:guide orient="horz" pos="1284"/>
        <p:guide orient="horz" pos="1775"/>
        <p:guide orient="horz" pos="1022"/>
        <p:guide orient="horz" pos="2546"/>
        <p:guide orient="horz" pos="1278"/>
        <p:guide pos="3840"/>
        <p:guide pos="516"/>
        <p:guide pos="3902"/>
        <p:guide pos="3864"/>
        <p:guide pos="5447"/>
        <p:guide pos="4036"/>
        <p:guide pos="521"/>
        <p:guide pos="5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4C4D4-12F8-450E-82F5-B8AC04C4021A}" type="datetimeFigureOut">
              <a:rPr lang="en-US" smtClean="0"/>
              <a:t>1/25/19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9405B-4D18-4421-88EC-0FE86F49E0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25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</a:rPr>
              <a:t>Main title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405B-4D18-4421-88EC-0FE86F49E0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26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2146178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3610977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1643342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1643342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1040843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757646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40567096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267771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383434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861924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For secondary title, if needed (optional).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405B-4D18-4421-88EC-0FE86F49E0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3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215583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1354250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8756762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Final closing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9405B-4D18-4421-88EC-0FE86F49E08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50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418565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589846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208451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3477833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4026190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171975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xmlns="" id="{838B80DD-45AE-4083-8D99-C989D3363E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xmlns="" id="{FA26FC67-B6F3-4456-B7F4-C3C54BCAF1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>
                <a:latin typeface="Helvetica Neue" pitchFamily="-128" charset="0"/>
                <a:ea typeface="ヒラギノ角ゴ Pro W3" pitchFamily="-128" charset="-128"/>
              </a:rPr>
              <a:t>Main text slide with subhead.  Please use font sizes shown.</a:t>
            </a:r>
          </a:p>
        </p:txBody>
      </p:sp>
    </p:spTree>
    <p:extLst>
      <p:ext uri="{BB962C8B-B14F-4D97-AF65-F5344CB8AC3E}">
        <p14:creationId xmlns:p14="http://schemas.microsoft.com/office/powerpoint/2010/main" val="154981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I-Frame Head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738730"/>
          </a:xfrm>
          <a:prstGeom prst="rect">
            <a:avLst/>
          </a:prstGeom>
        </p:spPr>
      </p:pic>
      <p:sp>
        <p:nvSpPr>
          <p:cNvPr id="6" name="Shape 12">
            <a:extLst>
              <a:ext uri="{FF2B5EF4-FFF2-40B4-BE49-F238E27FC236}">
                <a16:creationId xmlns:a16="http://schemas.microsoft.com/office/drawing/2014/main" xmlns="" id="{F170F50C-3B2B-4822-8131-4291BD8929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20500" y="6486525"/>
            <a:ext cx="241300" cy="346075"/>
          </a:xfrm>
        </p:spPr>
        <p:txBody>
          <a:bodyPr/>
          <a:lstStyle>
            <a:lvl1pPr>
              <a:defRPr/>
            </a:lvl1pPr>
          </a:lstStyle>
          <a:p>
            <a:fld id="{A7624800-0F3D-4AA3-B0DC-344717232D4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 descr="NAI Logo wTM_CMYK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18" y="153144"/>
            <a:ext cx="1004168" cy="91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74931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Horizonta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xmlns="" id="{B71B3C57-44AA-49CF-994B-ABDE45F04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82DB-FB24-4C0A-AFB6-E7036EF8125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4358713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99C615D-F065-448A-9BFD-C7F5FC71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2BCFDA-A2A8-4298-A8F1-6683396E9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BC7828-FD99-4D4D-B50A-AF85828C1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73B9-3FD3-44D9-84D4-EF21E1EBC884}" type="datetimeFigureOut">
              <a:rPr lang="en-US" smtClean="0"/>
              <a:t>1/25/19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3E14B0-7CDF-476D-9469-9203962D5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8ECE56-075D-4A37-9CD3-79105B04A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18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A0F87-5FA2-4654-AB8A-7F991C99AC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9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>
            <a:extLst>
              <a:ext uri="{FF2B5EF4-FFF2-40B4-BE49-F238E27FC236}">
                <a16:creationId xmlns:a16="http://schemas.microsoft.com/office/drawing/2014/main" xmlns="" id="{8F3EDBFB-9AAE-4885-BDDD-33E9914EE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8A8E974C-6DD3-4B37-8448-9EE33C32AB44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1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pic>
        <p:nvPicPr>
          <p:cNvPr id="5" name="Picture 4" descr="NAI-Intro Fram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4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22089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26345" y="6486525"/>
            <a:ext cx="394138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10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06" y="1540720"/>
            <a:ext cx="3270126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Helvetica Neue" pitchFamily="-127" charset="0"/>
              </a:rPr>
              <a:t>NAI Manufacturing Capability</a:t>
            </a:r>
            <a:endParaRPr lang="en-US" altLang="en-US" sz="1800" b="1" dirty="0">
              <a:solidFill>
                <a:schemeClr val="accent1"/>
              </a:solidFill>
              <a:latin typeface="Helvetica Neue" pitchFamily="-127" charset="0"/>
              <a:sym typeface="San Francisco Display Light" charset="0"/>
            </a:endParaRPr>
          </a:p>
        </p:txBody>
      </p:sp>
      <p:pic>
        <p:nvPicPr>
          <p:cNvPr id="9" name="Picture 2" descr="NAI PPT_Module 1_Frame 23-B.png">
            <a:extLst>
              <a:ext uri="{FF2B5EF4-FFF2-40B4-BE49-F238E27FC236}">
                <a16:creationId xmlns:a16="http://schemas.microsoft.com/office/drawing/2014/main" xmlns="" id="{7D7607C3-40F7-4D8E-957A-B9EFBB0992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179" y="1636873"/>
            <a:ext cx="6062156" cy="435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49" y="2030262"/>
            <a:ext cx="4795127" cy="25067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Agile management team accelerates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decision making for capital expenditures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and hiring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Full production ramp up in less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than 4 to 6 weeks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First article prototypes in less than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2 to 4 weeks, based on component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material availability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Seven plants located worldwide</a:t>
            </a:r>
          </a:p>
        </p:txBody>
      </p:sp>
      <p:sp>
        <p:nvSpPr>
          <p:cNvPr id="14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  <p:sp>
        <p:nvSpPr>
          <p:cNvPr id="15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202" y="1959917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6978918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14847" y="6486525"/>
            <a:ext cx="646953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11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pic>
        <p:nvPicPr>
          <p:cNvPr id="3" name="Picture 2" descr="Assemblies-for-Critical-Applicatuons-Fr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930"/>
            <a:ext cx="12192000" cy="5714070"/>
          </a:xfrm>
          <a:prstGeom prst="rect">
            <a:avLst/>
          </a:prstGeom>
        </p:spPr>
      </p:pic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67027"/>
            <a:ext cx="4044855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Assemblies for Critical Applications 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1" y="1957534"/>
            <a:ext cx="4400988" cy="35112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defRPr/>
            </a:pPr>
            <a:r>
              <a:rPr lang="en-US" sz="1600" kern="900" dirty="0">
                <a:latin typeface="Arial"/>
                <a:ea typeface="ヒラギノ角ゴ Pro W3" charset="0"/>
                <a:cs typeface="Arial"/>
                <a:sym typeface="Helvetica Light" charset="0"/>
              </a:rPr>
              <a:t>Solutions for Industrial Technologies</a:t>
            </a:r>
            <a:endParaRPr lang="en-US" sz="1600" dirty="0"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Energy &amp; power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Measurement &amp; control devices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Process control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Testing for pulp &amp; paper manufacturing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Internet of Things (IoT) 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Network test devices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Oil &amp; gas testing equipment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Semiconductor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Water treatment</a:t>
            </a:r>
          </a:p>
          <a:p>
            <a:pPr lvl="1">
              <a:lnSpc>
                <a:spcPct val="150000"/>
              </a:lnSpc>
              <a:defRPr/>
            </a:pPr>
            <a:endParaRPr lang="en-US" sz="1400" kern="900" dirty="0">
              <a:solidFill>
                <a:schemeClr val="bg1">
                  <a:lumMod val="50000"/>
                </a:schemeClr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</p:txBody>
      </p:sp>
      <p:pic>
        <p:nvPicPr>
          <p:cNvPr id="1026" name="Picture 2" descr="https://mezpayzcar-flywheel.netdna-ssl.com/wp-content/uploads/2017/08/shutterstock_453703648.jpg">
            <a:extLst>
              <a:ext uri="{FF2B5EF4-FFF2-40B4-BE49-F238E27FC236}">
                <a16:creationId xmlns:a16="http://schemas.microsoft.com/office/drawing/2014/main" xmlns="" id="{9DC7ABAE-7316-4FAA-8930-FD7A3826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9413" y="1470448"/>
            <a:ext cx="3196029" cy="220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3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156011516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3788" y="6486525"/>
            <a:ext cx="378012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12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67027"/>
            <a:ext cx="4044855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Assemblies for Critical Applications 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89" y="1952556"/>
            <a:ext cx="5183707" cy="3141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defRPr/>
            </a:pPr>
            <a:r>
              <a:rPr lang="en-US" sz="1600" kern="900" dirty="0">
                <a:latin typeface="Arial"/>
                <a:ea typeface="ヒラギノ角ゴ Pro W3" charset="0"/>
                <a:cs typeface="Arial"/>
                <a:sym typeface="Helvetica Light" charset="0"/>
              </a:rPr>
              <a:t>Medical Devices</a:t>
            </a:r>
            <a:endParaRPr lang="en-US" sz="1600" dirty="0"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sz="1600" kern="900" dirty="0" err="1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Coblation</a:t>
            </a: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 surgical assemblies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sz="1600" kern="900" dirty="0" err="1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Overmolded</a:t>
            </a: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 pulse oximeter assemblies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Surgical knife assemblies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Ultrasound assemblies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Laparoscopic surgical assemblies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Disposable surgical wand assemblies</a:t>
            </a:r>
          </a:p>
          <a:p>
            <a:pPr>
              <a:lnSpc>
                <a:spcPct val="150000"/>
              </a:lnSpc>
              <a:defRPr/>
            </a:pPr>
            <a:endParaRPr lang="en-US" sz="1600" kern="900" dirty="0">
              <a:solidFill>
                <a:schemeClr val="bg1">
                  <a:lumMod val="50000"/>
                </a:schemeClr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 lvl="1">
              <a:lnSpc>
                <a:spcPct val="150000"/>
              </a:lnSpc>
              <a:defRPr/>
            </a:pPr>
            <a:endParaRPr lang="en-US" sz="1400" kern="900" dirty="0">
              <a:solidFill>
                <a:schemeClr val="bg1">
                  <a:lumMod val="50000"/>
                </a:schemeClr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</p:txBody>
      </p:sp>
      <p:pic>
        <p:nvPicPr>
          <p:cNvPr id="2050" name="Picture 2" descr="https://mezpayzcar-flywheel.netdna-ssl.com/wp-content/uploads/2018/02/REVISED_Medical-Device-PR-Photo-C.jpg">
            <a:extLst>
              <a:ext uri="{FF2B5EF4-FFF2-40B4-BE49-F238E27FC236}">
                <a16:creationId xmlns:a16="http://schemas.microsoft.com/office/drawing/2014/main" xmlns="" id="{21C41A81-5E42-4910-8ECE-1C644766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4" y="1454149"/>
            <a:ext cx="5535900" cy="441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37089009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3788" y="6486525"/>
            <a:ext cx="378012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13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67027"/>
            <a:ext cx="4044855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Assemblies for Critical Applications 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07" y="1959708"/>
            <a:ext cx="5026052" cy="244938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defRPr/>
            </a:pPr>
            <a:r>
              <a:rPr lang="en-US" sz="1600" kern="900" dirty="0">
                <a:latin typeface="Arial"/>
                <a:ea typeface="ヒラギノ角ゴ Pro W3" charset="0"/>
                <a:cs typeface="Arial"/>
                <a:sym typeface="Helvetica Light" charset="0"/>
              </a:rPr>
              <a:t>Medical Equipment</a:t>
            </a:r>
            <a:endParaRPr lang="en-US" sz="1600" dirty="0"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MRI, PET and CAT Scan equipment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Autoclave sterilization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DNA and chemical analysis hardware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Patient handling equipment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Other lab and test analysis equipment</a:t>
            </a:r>
          </a:p>
          <a:p>
            <a:pPr lvl="1">
              <a:lnSpc>
                <a:spcPct val="150000"/>
              </a:lnSpc>
              <a:defRPr/>
            </a:pPr>
            <a:endParaRPr lang="en-US" sz="1400" kern="900" dirty="0">
              <a:solidFill>
                <a:schemeClr val="bg1">
                  <a:lumMod val="50000"/>
                </a:schemeClr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pic>
        <p:nvPicPr>
          <p:cNvPr id="11" name="Picture 4" descr="https://mezpayzcar-flywheel.netdna-ssl.com/wp-content/uploads/2017/08/medical-equipment.jpg">
            <a:extLst>
              <a:ext uri="{FF2B5EF4-FFF2-40B4-BE49-F238E27FC236}">
                <a16:creationId xmlns:a16="http://schemas.microsoft.com/office/drawing/2014/main" xmlns="" id="{A8E51FA0-8E52-4540-B085-94117C8D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1479550"/>
            <a:ext cx="54283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31129458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semblies-for-Critical-Applicatuons-Fram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930"/>
            <a:ext cx="12192000" cy="5714070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83788" y="6486525"/>
            <a:ext cx="378012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14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67027"/>
            <a:ext cx="4044855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Assemblies for Critical Applications 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189" y="1958644"/>
            <a:ext cx="5024381" cy="25417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defRPr/>
            </a:pPr>
            <a:r>
              <a:rPr lang="en-US" sz="1600" kern="900" dirty="0">
                <a:latin typeface="Arial"/>
                <a:ea typeface="ヒラギノ角ゴ Pro W3" charset="0"/>
                <a:cs typeface="Arial"/>
                <a:sym typeface="Helvetica Light" charset="0"/>
              </a:rPr>
              <a:t>Telecom &amp; Data</a:t>
            </a:r>
            <a:endParaRPr lang="en-US" sz="1600" dirty="0"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Upgrading Cell Towers for 4G and 5G LTE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ADSL/VDSL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Building Entrance Terminals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Central Office assemblies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Full fiber optic jumper cables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OSP and Central Office protector blocks and panels</a:t>
            </a:r>
          </a:p>
          <a:p>
            <a:pPr lvl="1">
              <a:lnSpc>
                <a:spcPct val="150000"/>
              </a:lnSpc>
              <a:defRPr/>
            </a:pPr>
            <a:endParaRPr lang="en-US" sz="1400" kern="900" dirty="0">
              <a:solidFill>
                <a:schemeClr val="bg1">
                  <a:lumMod val="50000"/>
                </a:schemeClr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</p:txBody>
      </p:sp>
      <p:pic>
        <p:nvPicPr>
          <p:cNvPr id="3074" name="Picture 2" descr="https://mezpayzcar-flywheel.netdna-ssl.com/wp-content/uploads/2017/08/shutterstock_568031182.jpg">
            <a:extLst>
              <a:ext uri="{FF2B5EF4-FFF2-40B4-BE49-F238E27FC236}">
                <a16:creationId xmlns:a16="http://schemas.microsoft.com/office/drawing/2014/main" xmlns="" id="{CC6E34AF-5E98-4B0C-A1B8-0BBBE3BC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425" y="1502820"/>
            <a:ext cx="3001122" cy="238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3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16672034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4471" y="6486525"/>
            <a:ext cx="297329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15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67027"/>
            <a:ext cx="4044855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Relentless Quality at NAI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31" y="1960251"/>
            <a:ext cx="5933747" cy="24827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defRPr/>
            </a:pPr>
            <a:r>
              <a:rPr lang="en-US" sz="1600" kern="900" dirty="0">
                <a:latin typeface="Arial"/>
                <a:ea typeface="ヒラギノ角ゴ Pro W3" charset="0"/>
                <a:cs typeface="Arial"/>
                <a:sym typeface="Helvetica Light" charset="0"/>
              </a:rPr>
              <a:t>Fiber Optics: Inline Quality Control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All assemblies are 100% inspected. State-of-the-art </a:t>
            </a:r>
          </a:p>
          <a:p>
            <a:pPr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equipment used for: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Insertion Loss / Return Loss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Attenuation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Geometry, including concentricity and light continuity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End face inspection after polishing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Air cleaning equipment removes contaminants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15666CB-E1F2-426E-9065-11AF42E6A6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202" y="1462587"/>
            <a:ext cx="5300497" cy="38714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2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33391408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ntless-Quality-Frame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930"/>
            <a:ext cx="12192000" cy="5714070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4471" y="6486525"/>
            <a:ext cx="297329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16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67027"/>
            <a:ext cx="4044855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Relentless Quality at NAI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7" y="1945701"/>
            <a:ext cx="5347493" cy="36984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defRPr/>
            </a:pPr>
            <a:r>
              <a:rPr lang="en-US" sz="1600" kern="900" dirty="0">
                <a:latin typeface="Arial"/>
                <a:ea typeface="ヒラギノ角ゴ Pro W3" charset="0"/>
                <a:cs typeface="Arial"/>
                <a:sym typeface="Helvetica Light" charset="0"/>
              </a:rPr>
              <a:t>Copper: Inline Quality Control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All assemblies are 100% inspected. </a:t>
            </a:r>
            <a:b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</a:b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Electrical test include continuity, high voltage (HiPot) </a:t>
            </a:r>
          </a:p>
          <a:p>
            <a:pPr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and capacity.  Some of the tests we perform include: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sz="1600" kern="900" dirty="0" err="1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Subassy</a:t>
            </a: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 electrical test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Manufacturing visual inspection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QA inspection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Plug blade height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Tensile test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Pressure test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Texture test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Insertion Loss / Return Loss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9748BB-775E-468D-A2CB-6FEECC8688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464" y="1493906"/>
            <a:ext cx="3356986" cy="21636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2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1110675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4471" y="6486525"/>
            <a:ext cx="297329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17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67027"/>
            <a:ext cx="4044855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Sterling Quality Systems at NAI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32" y="1947287"/>
            <a:ext cx="5162989" cy="31547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r>
              <a:rPr lang="en-US" altLang="en-US" sz="1600" dirty="0">
                <a:latin typeface="Arial"/>
                <a:cs typeface="Arial"/>
              </a:rPr>
              <a:t>NAI Certifications:</a:t>
            </a:r>
            <a:endParaRPr lang="en-US" altLang="en-US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ISO 9001:2015 – for overall quality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ISO 13485:2016 – for medical product quality</a:t>
            </a:r>
          </a:p>
          <a:p>
            <a:pPr>
              <a:spcBef>
                <a:spcPts val="600"/>
              </a:spcBef>
            </a:pPr>
            <a:r>
              <a:rPr lang="en-US" altLang="en-US"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TL 9000-H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R6.0/5.0 or 5.5 – for telecom product quality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AS 9100D– for aerospace product quality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2011 C-TPAT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</a:t>
            </a:r>
            <a:r>
              <a:rPr lang="en-US" altLang="en-US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Nadcap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Accredited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UL and (C(UL) certifications</a:t>
            </a:r>
            <a:b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endParaRPr lang="en-US" altLang="en-US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Let us know what certifications you need!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3C37A1C-4F49-4100-A7A2-40A98A1AFC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93206">
            <a:off x="6360536" y="1950870"/>
            <a:ext cx="1718274" cy="23955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6FDD0FB-E7FD-4744-A5CD-596DB7CA63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377" y="1432925"/>
            <a:ext cx="1718274" cy="2373042"/>
          </a:xfrm>
          <a:prstGeom prst="rect">
            <a:avLst/>
          </a:prstGeom>
        </p:spPr>
      </p:pic>
      <p:pic>
        <p:nvPicPr>
          <p:cNvPr id="15" name="Picture 1" descr="NAI PPT_Module 1_Frame 26-A.png">
            <a:extLst>
              <a:ext uri="{FF2B5EF4-FFF2-40B4-BE49-F238E27FC236}">
                <a16:creationId xmlns:a16="http://schemas.microsoft.com/office/drawing/2014/main" xmlns="" id="{9E1FF9B6-EB9D-4577-8083-A16F8BC2E1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5596" y="4323357"/>
            <a:ext cx="1930114" cy="236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F8BB139-D44E-43F0-9C51-D5985E660D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4205">
            <a:off x="9708307" y="2099144"/>
            <a:ext cx="1718276" cy="23730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77C7FBA-6A36-4599-92F2-EE26305698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431" y="3776118"/>
            <a:ext cx="2415404" cy="17041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20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149124002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4471" y="6486525"/>
            <a:ext cx="297329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18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67027"/>
            <a:ext cx="4044855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Sterling Quality Systems at NAI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pic>
        <p:nvPicPr>
          <p:cNvPr id="9" name="Picture 2" descr="NAI PPT_Module 1_Frame 28-A.png">
            <a:extLst>
              <a:ext uri="{FF2B5EF4-FFF2-40B4-BE49-F238E27FC236}">
                <a16:creationId xmlns:a16="http://schemas.microsoft.com/office/drawing/2014/main" xmlns="" id="{688EFA31-332B-49D5-AA68-8FECC8F81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1490391"/>
            <a:ext cx="5613400" cy="369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3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  <p:sp>
        <p:nvSpPr>
          <p:cNvPr id="14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33" y="1952415"/>
            <a:ext cx="5276850" cy="29751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1600" dirty="0">
                <a:latin typeface="Arial"/>
                <a:cs typeface="Arial"/>
              </a:rPr>
              <a:t>Sampling of Many Additional Quality Policies &amp; Tools:</a:t>
            </a:r>
          </a:p>
          <a:p>
            <a:pPr>
              <a:spcBef>
                <a:spcPts val="600"/>
              </a:spcBef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APQP project tracking tools used to monitor progress </a:t>
            </a:r>
          </a:p>
          <a:p>
            <a:pPr>
              <a:spcBef>
                <a:spcPts val="600"/>
              </a:spcBef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Critical to Quality (CTQ) process adds</a:t>
            </a:r>
            <a:b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another layer of testing</a:t>
            </a:r>
          </a:p>
          <a:p>
            <a:pPr>
              <a:spcBef>
                <a:spcPts val="600"/>
              </a:spcBef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Corrective action taken, when needed</a:t>
            </a:r>
          </a:p>
          <a:p>
            <a:pPr>
              <a:spcBef>
                <a:spcPts val="600"/>
              </a:spcBef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Equipment calibrations maintained </a:t>
            </a:r>
            <a:b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by dedicated crew</a:t>
            </a:r>
          </a:p>
          <a:p>
            <a:pPr>
              <a:spcBef>
                <a:spcPts val="600"/>
              </a:spcBef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Regular Kaizen events to improve process</a:t>
            </a:r>
          </a:p>
          <a:p>
            <a:pPr>
              <a:spcBef>
                <a:spcPts val="600"/>
              </a:spcBef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Customers have access to all QC data </a:t>
            </a:r>
            <a:b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for their project</a:t>
            </a:r>
          </a:p>
        </p:txBody>
      </p:sp>
    </p:spTree>
    <p:extLst>
      <p:ext uri="{BB962C8B-B14F-4D97-AF65-F5344CB8AC3E}">
        <p14:creationId xmlns:p14="http://schemas.microsoft.com/office/powerpoint/2010/main" val="159496110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4471" y="6486525"/>
            <a:ext cx="297329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81070-84B4-49F1-A2D2-C9FDF97AF49E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San Francisco Display Regular" charset="0"/>
                <a:ea typeface="ヒラギノ角ゴ Pro W3" pitchFamily="-128" charset="-128"/>
                <a:cs typeface="+mn-cs"/>
                <a:sym typeface="San Francisco Display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San Francisco Display Regular" charset="0"/>
              <a:ea typeface="ヒラギノ角ゴ Pro W3" pitchFamily="-128" charset="-128"/>
              <a:cs typeface="+mn-cs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88314"/>
            <a:ext cx="4784444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>
                <a:solidFill>
                  <a:srgbClr val="4472C4"/>
                </a:solidFill>
                <a:latin typeface="Arial"/>
                <a:cs typeface="Arial"/>
              </a:rPr>
              <a:t>Global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ヒラギノ角ゴ Pro W3" pitchFamily="-128" charset="-128"/>
                <a:cs typeface="Arial"/>
                <a:sym typeface="Helvetica Light" pitchFamily="-128" charset="0"/>
              </a:rPr>
              <a:t>Supply Chain &amp; Logistics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ヒラギノ角ゴ Pro W3" pitchFamily="-128" charset="-128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49" y="1960105"/>
            <a:ext cx="11214805" cy="29905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 World class integrated Supply Chain Team utilizing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altLang="en-US" sz="1600" b="0" i="0" u="none" strike="noStrike" kern="1200" cap="none" spc="0" normalizeH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global MRP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• Demonstrated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experience managing a global supply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base and blended Mexico &amp; China manufacturing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solution for Fortune 500 Companies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• Major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 on reduced cycle time and integrated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component material planning with key suppliers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ensure on-time delivery (key supplier metrics tracking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and scoring)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• Inventory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risk assessment for long  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LT and custom components</a:t>
            </a:r>
          </a:p>
        </p:txBody>
      </p:sp>
      <p:pic>
        <p:nvPicPr>
          <p:cNvPr id="9" name="Picture 2" descr="NAI PPT_Module 1_Frame 14-A.png">
            <a:extLst>
              <a:ext uri="{FF2B5EF4-FFF2-40B4-BE49-F238E27FC236}">
                <a16:creationId xmlns:a16="http://schemas.microsoft.com/office/drawing/2014/main" xmlns="" id="{33C09157-3736-4970-AE36-426F9678A9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814" y="1531585"/>
            <a:ext cx="5696485" cy="338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3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Helvetica 86 HeavyItalic"/>
              </a:rPr>
              <a:t>Reliable Connectivity Solutions</a:t>
            </a:r>
            <a:endParaRPr kumimoji="0" lang="en-US" altLang="en-US" sz="1000" b="1" i="0" u="none" strike="noStrike" kern="13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Helvetica 86 HeavyItalic"/>
              <a:sym typeface="San Francisco Display Regular" charset="0"/>
            </a:endParaRPr>
          </a:p>
        </p:txBody>
      </p:sp>
      <p:sp>
        <p:nvSpPr>
          <p:cNvPr id="13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ヒラギノ角ゴ Pro W3" pitchFamily="-128" charset="-128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294305779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xmlns="" id="{2BA55596-86AE-4AA4-93E3-07E0A88AA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C0A9B420-8ADA-4A5B-AD76-B9DC418C87D6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2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8196" name="Shape 912">
            <a:extLst>
              <a:ext uri="{FF2B5EF4-FFF2-40B4-BE49-F238E27FC236}">
                <a16:creationId xmlns:a16="http://schemas.microsoft.com/office/drawing/2014/main" xmlns="" id="{05D4FAE3-E623-4578-A3F9-25E7C5B0F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0787" y="1919872"/>
            <a:ext cx="3734998" cy="245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n-US" altLang="en-US" sz="14350" b="1" dirty="0">
                <a:solidFill>
                  <a:schemeClr val="bg1"/>
                </a:solidFill>
                <a:latin typeface="Helvetica Neue" pitchFamily="-128" charset="0"/>
                <a:sym typeface="San Francisco Display Light" charset="0"/>
              </a:rPr>
              <a:t>XXX</a:t>
            </a:r>
          </a:p>
        </p:txBody>
      </p:sp>
      <p:sp>
        <p:nvSpPr>
          <p:cNvPr id="9" name="Shape 913">
            <a:extLst>
              <a:ext uri="{FF2B5EF4-FFF2-40B4-BE49-F238E27FC236}">
                <a16:creationId xmlns:a16="http://schemas.microsoft.com/office/drawing/2014/main" xmlns="" id="{B8427018-FD09-47F3-B6BD-152A8179C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857" y="4148275"/>
            <a:ext cx="4039394" cy="536301"/>
          </a:xfrm>
          <a:prstGeom prst="rect">
            <a:avLst/>
          </a:prstGeom>
          <a:noFill/>
          <a:ln>
            <a:noFill/>
          </a:ln>
          <a:extLst/>
        </p:spPr>
        <p:txBody>
          <a:bodyPr lIns="25400" tIns="25400" rIns="25400" bIns="25400"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400" kern="900" dirty="0">
                <a:latin typeface="Helvetica Light" charset="0"/>
                <a:ea typeface="ヒラギノ角ゴ Pro W3" charset="0"/>
                <a:cs typeface="ヒラギノ角ゴ Pro W3" charset="0"/>
                <a:sym typeface="Helvetica Light" charset="0"/>
              </a:rPr>
              <a:t>XXXX XXXXX XXXX XXXX</a:t>
            </a:r>
          </a:p>
        </p:txBody>
      </p:sp>
      <p:pic>
        <p:nvPicPr>
          <p:cNvPr id="2" name="Picture 1" descr="NAI-Title Fram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310"/>
            <a:ext cx="12192000" cy="6873144"/>
          </a:xfrm>
          <a:prstGeom prst="rect">
            <a:avLst/>
          </a:prstGeom>
        </p:spPr>
      </p:pic>
      <p:sp>
        <p:nvSpPr>
          <p:cNvPr id="7" name="Shape 912">
            <a:extLst>
              <a:ext uri="{FF2B5EF4-FFF2-40B4-BE49-F238E27FC236}">
                <a16:creationId xmlns:a16="http://schemas.microsoft.com/office/drawing/2014/main" xmlns="" id="{2C75B341-4504-4F80-B9EE-39E6163BD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60510"/>
            <a:ext cx="12192000" cy="81676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b">
            <a:spAutoFit/>
          </a:bodyPr>
          <a:lstStyle/>
          <a:p>
            <a:pPr algn="ctr" eaLnBrk="1">
              <a:lnSpc>
                <a:spcPct val="120000"/>
              </a:lnSpc>
              <a:defRPr/>
            </a:pPr>
            <a:endParaRPr lang="en-US" sz="3200" b="1" dirty="0">
              <a:solidFill>
                <a:schemeClr val="bg1"/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 algn="ctr" eaLnBrk="1">
              <a:lnSpc>
                <a:spcPct val="120000"/>
              </a:lnSpc>
              <a:defRPr/>
            </a:pPr>
            <a:endParaRPr lang="en-US" sz="3200" b="1" dirty="0">
              <a:solidFill>
                <a:schemeClr val="bg1"/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 algn="ctr" eaLnBrk="1">
              <a:lnSpc>
                <a:spcPct val="120000"/>
              </a:lnSpc>
              <a:defRPr/>
            </a:pPr>
            <a:endParaRPr lang="en-US" sz="3200" b="1" dirty="0">
              <a:solidFill>
                <a:schemeClr val="bg1"/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 algn="ctr" eaLnBrk="1">
              <a:lnSpc>
                <a:spcPct val="120000"/>
              </a:lnSpc>
              <a:defRPr/>
            </a:pPr>
            <a:endParaRPr lang="en-US" sz="3200" b="1" dirty="0">
              <a:solidFill>
                <a:schemeClr val="bg1"/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 algn="ctr" eaLnBrk="1">
              <a:lnSpc>
                <a:spcPct val="120000"/>
              </a:lnSpc>
              <a:defRPr/>
            </a:pPr>
            <a:endParaRPr lang="en-US" sz="3200" b="1" dirty="0">
              <a:solidFill>
                <a:schemeClr val="bg1"/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 algn="ctr" eaLnBrk="1">
              <a:lnSpc>
                <a:spcPct val="120000"/>
              </a:lnSpc>
              <a:defRPr/>
            </a:pPr>
            <a:r>
              <a:rPr lang="en-US" sz="4400" dirty="0">
                <a:solidFill>
                  <a:schemeClr val="bg1"/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RELIABLE CUSTOM </a:t>
            </a:r>
          </a:p>
          <a:p>
            <a:pPr algn="ctr" eaLnBrk="1">
              <a:lnSpc>
                <a:spcPct val="120000"/>
              </a:lnSpc>
              <a:defRPr/>
            </a:pPr>
            <a:r>
              <a:rPr lang="en-US" sz="5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INTERCONNECT SOLUTIONS</a:t>
            </a:r>
          </a:p>
          <a:p>
            <a:pPr algn="ctr" eaLnBrk="1">
              <a:lnSpc>
                <a:spcPct val="120000"/>
              </a:lnSpc>
              <a:defRPr/>
            </a:pPr>
            <a:endParaRPr lang="en-US" b="1" dirty="0">
              <a:solidFill>
                <a:schemeClr val="bg1"/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Engineered Connectivity for High Performance Systems</a:t>
            </a:r>
            <a:r>
              <a:rPr lang="en-US" dirty="0">
                <a:solidFill>
                  <a:schemeClr val="bg1"/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</a:br>
            <a:endParaRPr lang="en-US" sz="14350" dirty="0">
              <a:solidFill>
                <a:schemeClr val="bg1"/>
              </a:solidFill>
              <a:latin typeface="Arial"/>
              <a:ea typeface="ヒラギノ角ゴ Pro W3" charset="0"/>
              <a:cs typeface="Arial"/>
              <a:sym typeface="San Francisco Displa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836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4471" y="6486525"/>
            <a:ext cx="297329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20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88314"/>
            <a:ext cx="4044855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Global Supply Chain &amp; Logistics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3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  <p:sp>
        <p:nvSpPr>
          <p:cNvPr id="14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430" y="1986046"/>
            <a:ext cx="5309393" cy="183640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r>
              <a:rPr lang="en-US" altLang="en-US" sz="1600" dirty="0">
                <a:latin typeface="Arial"/>
                <a:cs typeface="Arial"/>
              </a:rPr>
              <a:t>Materials &amp; Components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Proactive sourcing worldwide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Huge variety of materials &amp; components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Alternative material sourcing achieves cost savings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Internal molding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Global Supply Chain &amp; logistics-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425" y="1500553"/>
            <a:ext cx="5659405" cy="366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390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4471" y="6486525"/>
            <a:ext cx="297329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21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88314"/>
            <a:ext cx="4044855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Global Supply Chain &amp; Logistics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3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  <p:sp>
        <p:nvSpPr>
          <p:cNvPr id="14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390" y="1967243"/>
            <a:ext cx="5276851" cy="232884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r>
              <a:rPr lang="en-US" altLang="en-US" sz="1600" dirty="0">
                <a:latin typeface="Arial"/>
                <a:cs typeface="Arial"/>
              </a:rPr>
              <a:t>Shipping &amp; Logistics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Regionalized for value &amp; proximity</a:t>
            </a:r>
          </a:p>
          <a:p>
            <a:pPr>
              <a:spcBef>
                <a:spcPts val="600"/>
              </a:spcBef>
            </a:pP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• Global Distribution Center in Nogales, AZ for </a:t>
            </a:r>
          </a:p>
          <a:p>
            <a:pPr lvl="0">
              <a:defRPr/>
            </a:pP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  </a:t>
            </a:r>
            <a:r>
              <a:rPr lang="en-US" altLang="en-US" sz="1600" dirty="0" err="1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Kanban</a:t>
            </a: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 and vendor managed inventory services</a:t>
            </a:r>
          </a:p>
          <a:p>
            <a:pPr lvl="0">
              <a:spcBef>
                <a:spcPts val="600"/>
              </a:spcBef>
              <a:defRPr/>
            </a:pP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•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Global routing alternatives optimize delivery</a:t>
            </a:r>
          </a:p>
          <a:p>
            <a:pPr lvl="0">
              <a:spcBef>
                <a:spcPts val="600"/>
              </a:spcBef>
              <a:defRPr/>
            </a:pP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•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Optimize tariff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6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2" descr="Global Supply Chain &amp; logistics-B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4425" y="1493039"/>
            <a:ext cx="5656586" cy="36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82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64471" y="6486525"/>
            <a:ext cx="297329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22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88314"/>
            <a:ext cx="4784444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NAI - Focused on Learning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912" y="1942898"/>
            <a:ext cx="5192467" cy="32983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defRPr/>
            </a:pPr>
            <a:r>
              <a:rPr lang="en-US" sz="1600" kern="900" dirty="0">
                <a:latin typeface="Arial"/>
                <a:ea typeface="ヒラギノ角ゴ Pro W3" charset="0"/>
                <a:cs typeface="Arial"/>
                <a:sym typeface="Helvetica Light" charset="0"/>
              </a:rPr>
              <a:t>In an Ever-changing Manufacturing Environment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NAI associates are assembly experts with </a:t>
            </a:r>
            <a:b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</a:b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a permanent and dedicated Training Team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Expert trainers work with new hires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Specific training programs for each project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Trainers maintain supervision during production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Efficiency &amp; quality levels are tracked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Responsive, fast &amp; competitive</a:t>
            </a:r>
          </a:p>
          <a:p>
            <a:pPr>
              <a:spcBef>
                <a:spcPts val="600"/>
              </a:spcBef>
              <a:defRPr/>
            </a:pPr>
            <a:endParaRPr lang="en-US" sz="1600" kern="900" dirty="0">
              <a:solidFill>
                <a:schemeClr val="bg1">
                  <a:lumMod val="50000"/>
                </a:schemeClr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>
              <a:defRPr/>
            </a:pPr>
            <a:r>
              <a:rPr lang="en-US" sz="1600" kern="900" dirty="0">
                <a:latin typeface="Arial"/>
                <a:ea typeface="ヒラギノ角ゴ Pro W3" charset="0"/>
                <a:cs typeface="Arial"/>
                <a:sym typeface="Helvetica Light" charset="0"/>
              </a:rPr>
              <a:t>Leadership “U” – formalized education to </a:t>
            </a:r>
            <a:br>
              <a:rPr lang="en-US" sz="1600" kern="900" dirty="0">
                <a:latin typeface="Arial"/>
                <a:ea typeface="ヒラギノ角ゴ Pro W3" charset="0"/>
                <a:cs typeface="Arial"/>
                <a:sym typeface="Helvetica Light" charset="0"/>
              </a:rPr>
            </a:br>
            <a:r>
              <a:rPr lang="en-US" sz="1600" kern="900" dirty="0">
                <a:latin typeface="Arial"/>
                <a:ea typeface="ヒラギノ角ゴ Pro W3" charset="0"/>
                <a:cs typeface="Arial"/>
                <a:sym typeface="Helvetica Light" charset="0"/>
              </a:rPr>
              <a:t>promote leadership and enhance motivation</a:t>
            </a:r>
          </a:p>
        </p:txBody>
      </p:sp>
      <p:pic>
        <p:nvPicPr>
          <p:cNvPr id="10" name="Picture 1" descr="NAI PPT_Module 1_Frame 31-A.png">
            <a:extLst>
              <a:ext uri="{FF2B5EF4-FFF2-40B4-BE49-F238E27FC236}">
                <a16:creationId xmlns:a16="http://schemas.microsoft.com/office/drawing/2014/main" xmlns="" id="{E8B1CE7C-93B1-487C-A389-4599D494EF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713" y="1498216"/>
            <a:ext cx="5891088" cy="359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4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29108600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I-Thank You Fram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73143"/>
          </a:xfrm>
          <a:prstGeom prst="rect">
            <a:avLst/>
          </a:prstGeom>
        </p:spPr>
      </p:pic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xmlns="" id="{2BA55596-86AE-4AA4-93E3-07E0A88AA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C0A9B420-8ADA-4A5B-AD76-B9DC418C87D6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23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0891" y="1867982"/>
            <a:ext cx="198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/>
                <a:ea typeface="ヒラギノ角ゴ Pro W3" charset="0"/>
                <a:cs typeface="Arial"/>
                <a:sym typeface="Helvetica Light" charset="0"/>
              </a:rPr>
              <a:t>Thank You!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835866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nectivity Solutions-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930"/>
            <a:ext cx="12192000" cy="5714070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3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67027"/>
            <a:ext cx="4257576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NAI Connectivity Solutions - Overview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2" name="Rectangle 1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0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1937512"/>
            <a:ext cx="5732298" cy="312906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Agile designer and manufacturer of custom cable,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harness and electro-mechanical assemblies</a:t>
            </a: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 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Custom  Engineering &amp; Manufacturing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Flexible, Nimble and Quick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Centers of Excellence (CoEs) for New Assembly Designs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Global Sourcing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Products for Critical Applications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Relentless Quality Systems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An Organization Focused on Learning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Strong Financial Backing</a:t>
            </a:r>
          </a:p>
        </p:txBody>
      </p:sp>
    </p:spTree>
    <p:extLst>
      <p:ext uri="{BB962C8B-B14F-4D97-AF65-F5344CB8AC3E}">
        <p14:creationId xmlns:p14="http://schemas.microsoft.com/office/powerpoint/2010/main" val="42423708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4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67027"/>
            <a:ext cx="1615839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Portrait of NAI 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93" y="1814492"/>
            <a:ext cx="6299993" cy="413959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7 plants with </a:t>
            </a: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600,000 sq. ft. production capacity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Over 2.5 million assemblies/month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Over 25 million terminations/month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Over 3,200 personnel and growing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Flexible and nimble; ramp up quickly for new projects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   - Training additions to the labor force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   - Capital investments required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   - Global procurement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Dedicated cells for High Mix / Low Volume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Dedicated cells for High Volume / Low Mix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Global operations for value &amp; proximity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4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  <p:pic>
        <p:nvPicPr>
          <p:cNvPr id="3" name="Picture 2" descr="NAI Team Montage-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00" y="1462838"/>
            <a:ext cx="5689316" cy="28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2321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stom-Engineering-Frame-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7714"/>
            <a:ext cx="12192000" cy="5714070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5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88314"/>
            <a:ext cx="4193456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Custom Engineering &amp; Manufacturing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053335"/>
            <a:ext cx="4279188" cy="313932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Cable Assemblies 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Harness Assemblies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Pre-terminated Assemblies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Hybrid Assemblies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Electro-Mechanical Assemblies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- Small to Complex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- Low Mix / High Volume </a:t>
            </a:r>
          </a:p>
          <a:p>
            <a:pPr>
              <a:lnSpc>
                <a:spcPct val="150000"/>
              </a:lnSpc>
            </a:pP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- High Mix / Low Volume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9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98582458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stom Engineering Frame-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930"/>
            <a:ext cx="12192000" cy="5714070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6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67027"/>
            <a:ext cx="4193543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Custom Engineering &amp; Manufacturing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1845441"/>
            <a:ext cx="6294436" cy="33547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Save by outsourcing through NAI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Two start-up options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Added value with design engineering services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Cost savings with alternate components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Diligent QMS for product reliability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Quick turnaround on samples and new products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Fast Prototyping</a:t>
            </a:r>
          </a:p>
          <a:p>
            <a:pPr>
              <a:lnSpc>
                <a:spcPct val="150000"/>
              </a:lnSpc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Design for Manufacturability (DFM)</a:t>
            </a:r>
          </a:p>
          <a:p>
            <a:pPr>
              <a:lnSpc>
                <a:spcPct val="150000"/>
              </a:lnSpc>
              <a:defRPr/>
            </a:pPr>
            <a:endParaRPr lang="en-US" sz="1600" kern="900" dirty="0">
              <a:solidFill>
                <a:schemeClr val="bg1">
                  <a:lumMod val="50000"/>
                </a:schemeClr>
              </a:solidFill>
              <a:latin typeface="Arial"/>
              <a:ea typeface="ヒラギノ角ゴ Pro W3" charset="0"/>
              <a:cs typeface="Arial"/>
              <a:sym typeface="Helvetica Ligh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282584960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89659" y="6486525"/>
            <a:ext cx="472141" cy="34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81070-84B4-49F1-A2D2-C9FDF97AF49E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San Francisco Display Regular" charset="0"/>
                <a:ea typeface="ヒラギノ角ゴ Pro W3" pitchFamily="-128" charset="-128"/>
                <a:cs typeface="+mn-cs"/>
                <a:sym typeface="San Francisco Display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San Francisco Display Regular" charset="0"/>
              <a:ea typeface="ヒラギノ角ゴ Pro W3" pitchFamily="-128" charset="-128"/>
              <a:cs typeface="+mn-cs"/>
              <a:sym typeface="San Francisco Display Regular" charset="0"/>
            </a:endParaRPr>
          </a:p>
        </p:txBody>
      </p:sp>
      <p:pic>
        <p:nvPicPr>
          <p:cNvPr id="4" name="Picture 3" descr="Rentless-Quality-Fram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930"/>
            <a:ext cx="12192000" cy="5714070"/>
          </a:xfrm>
          <a:prstGeom prst="rect">
            <a:avLst/>
          </a:prstGeom>
        </p:spPr>
      </p:pic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88314"/>
            <a:ext cx="2931406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ヒラギノ角ゴ Pro W3" pitchFamily="-128" charset="-128"/>
                <a:cs typeface="Arial"/>
                <a:sym typeface="Helvetica Light" pitchFamily="-128" charset="0"/>
              </a:rPr>
              <a:t>Start-up Options at NAI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"/>
              <a:ea typeface="ヒラギノ角ゴ Pro W3" pitchFamily="-128" charset="-128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708" y="1693366"/>
            <a:ext cx="5507776" cy="364971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lang="en-US" altLang="en-US" sz="1600" b="1" dirty="0">
              <a:latin typeface="Arial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NAI’s New Product Introduction (NPI) Process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altLang="en-US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lang="en-US" altLang="en-US" sz="1600" b="1" noProof="0" dirty="0">
                <a:latin typeface="Arial"/>
                <a:cs typeface="Arial"/>
              </a:rPr>
              <a:t> </a:t>
            </a:r>
            <a:r>
              <a:rPr lang="en-US" altLang="en-US" sz="1600" b="1" dirty="0">
                <a:latin typeface="Arial"/>
                <a:cs typeface="Arial"/>
              </a:rPr>
              <a:t>f</a:t>
            </a:r>
            <a:r>
              <a:rPr lang="en-US" altLang="en-US" sz="1600" b="1" noProof="0" dirty="0">
                <a:latin typeface="Arial"/>
                <a:cs typeface="Arial"/>
              </a:rPr>
              <a:t>or new projects with an existing design</a:t>
            </a:r>
            <a:endParaRPr lang="en-US" altLang="en-US" sz="1600" b="1" dirty="0">
              <a:latin typeface="Arial"/>
              <a:cs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Prepares new projects for production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 tools &amp; visual aids needed to guide assembly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Utilize Advanced Product Quality Planning (APQP)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process, similar to auto industry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Create prototype, production sample &amp; BOM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Dedicated team of engineers &amp; quality experts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altLang="en-US" sz="1600" dirty="0">
                <a:solidFill>
                  <a:prstClr val="white">
                    <a:lumMod val="50000"/>
                  </a:prstClr>
                </a:solidFill>
                <a:latin typeface="Arial"/>
                <a:cs typeface="Arial"/>
              </a:rPr>
              <a:t>Dedicated facility space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9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ヒラギノ角ゴ Pro W3" charset="0"/>
              <a:cs typeface="Arial"/>
              <a:sym typeface="Helvetica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3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Helvetica 86 HeavyItalic"/>
              </a:rPr>
              <a:t>Reliable Connectivity Solutions</a:t>
            </a:r>
            <a:endParaRPr kumimoji="0" lang="en-US" altLang="en-US" sz="1000" b="1" i="0" u="none" strike="noStrike" kern="13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Helvetica 86 HeavyItalic"/>
              <a:sym typeface="San Francisco Display Regular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5E6C66-97FD-447B-9FF9-7C6E68B24D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663" y="1489521"/>
            <a:ext cx="3376489" cy="2376912"/>
          </a:xfrm>
          <a:prstGeom prst="rect">
            <a:avLst/>
          </a:prstGeom>
        </p:spPr>
      </p:pic>
      <p:sp>
        <p:nvSpPr>
          <p:cNvPr id="13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"/>
                <a:ea typeface="ヒラギノ角ゴ Pro W3" pitchFamily="-128" charset="-128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378693610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8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49" y="1987744"/>
            <a:ext cx="6299993" cy="27443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defRPr/>
            </a:pPr>
            <a:r>
              <a:rPr lang="en-US" sz="1600" b="1" kern="900" dirty="0">
                <a:latin typeface="Arial"/>
                <a:ea typeface="ヒラギノ角ゴ Pro W3" charset="0"/>
                <a:cs typeface="Arial"/>
                <a:sym typeface="Helvetica Light" charset="0"/>
              </a:rPr>
              <a:t>2. Centers of Excellence (CoEs) for new projects </a:t>
            </a:r>
          </a:p>
          <a:p>
            <a:pPr>
              <a:defRPr/>
            </a:pPr>
            <a:r>
              <a:rPr lang="en-US" sz="1600" b="1" kern="900" dirty="0">
                <a:latin typeface="Arial"/>
                <a:ea typeface="ヒラギノ角ゴ Pro W3" charset="0"/>
                <a:cs typeface="Arial"/>
                <a:sym typeface="Helvetica Light" charset="0"/>
              </a:rPr>
              <a:t>    requiring design and testing</a:t>
            </a:r>
            <a:endParaRPr lang="en-US" sz="1600" kern="900" dirty="0">
              <a:latin typeface="Arial"/>
              <a:ea typeface="ヒラギノ角ゴ Pro W3" charset="0"/>
              <a:cs typeface="Arial"/>
              <a:sym typeface="Helvetica Light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CoEs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design and develop fiber optic and copper cable 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assemblies for customers who need to outsource their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 design capabilities</a:t>
            </a:r>
          </a:p>
          <a:p>
            <a:pPr>
              <a:spcBef>
                <a:spcPts val="600"/>
              </a:spcBef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• Achieve cost savings for customers by using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alternative processes and components to reduce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the purchase price variance</a:t>
            </a:r>
          </a:p>
          <a:p>
            <a:pPr>
              <a:spcBef>
                <a:spcPts val="600"/>
              </a:spcBef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•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Support the NAI manufacturing process by employing     </a:t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 DFM principles in the design process</a:t>
            </a:r>
          </a:p>
        </p:txBody>
      </p:sp>
      <p:pic>
        <p:nvPicPr>
          <p:cNvPr id="10" name="Picture 1" descr="NAI PPT_Module 1_Frame 11-A.png">
            <a:extLst>
              <a:ext uri="{FF2B5EF4-FFF2-40B4-BE49-F238E27FC236}">
                <a16:creationId xmlns:a16="http://schemas.microsoft.com/office/drawing/2014/main" xmlns="" id="{FDAE5A73-3DAA-4CC8-9A8B-1A11200402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1425" y="1483233"/>
            <a:ext cx="5440230" cy="36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sp>
        <p:nvSpPr>
          <p:cNvPr id="133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88314"/>
            <a:ext cx="2603277" cy="35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Start-up Options at NAI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sp>
        <p:nvSpPr>
          <p:cNvPr id="15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</p:spTree>
    <p:extLst>
      <p:ext uri="{BB962C8B-B14F-4D97-AF65-F5344CB8AC3E}">
        <p14:creationId xmlns:p14="http://schemas.microsoft.com/office/powerpoint/2010/main" val="55886651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ottom Textue Image-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4093"/>
            <a:ext cx="12192000" cy="5673907"/>
          </a:xfrm>
          <a:prstGeom prst="rect">
            <a:avLst/>
          </a:prstGeom>
        </p:spPr>
      </p:pic>
      <p:sp>
        <p:nvSpPr>
          <p:cNvPr id="13314" name="Shape 911">
            <a:extLst>
              <a:ext uri="{FF2B5EF4-FFF2-40B4-BE49-F238E27FC236}">
                <a16:creationId xmlns:a16="http://schemas.microsoft.com/office/drawing/2014/main" xmlns="" id="{CE490361-0AC0-47B5-990B-59A605FD5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371475" indent="-142875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5715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8001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1028700" indent="-114300"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12573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14859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17145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1943100" indent="-114300" defTabSz="4127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fld id="{A8381070-84B4-49F1-A2D2-C9FDF97AF49E}" type="slidenum">
              <a:rPr lang="en-US" altLang="en-US" sz="800">
                <a:solidFill>
                  <a:srgbClr val="53585F"/>
                </a:solidFill>
                <a:latin typeface="San Francisco Display Regular" charset="0"/>
                <a:sym typeface="San Francisco Display Regular" charset="0"/>
              </a:rPr>
              <a:pPr/>
              <a:t>9</a:t>
            </a:fld>
            <a:endParaRPr lang="en-US" altLang="en-US" sz="800" dirty="0">
              <a:solidFill>
                <a:srgbClr val="53585F"/>
              </a:solidFill>
              <a:latin typeface="San Francisco Display Regular" charset="0"/>
              <a:sym typeface="San Francisco Display Regular" charset="0"/>
            </a:endParaRPr>
          </a:p>
        </p:txBody>
      </p:sp>
      <p:sp>
        <p:nvSpPr>
          <p:cNvPr id="13316" name="Shape 914">
            <a:extLst>
              <a:ext uri="{FF2B5EF4-FFF2-40B4-BE49-F238E27FC236}">
                <a16:creationId xmlns:a16="http://schemas.microsoft.com/office/drawing/2014/main" xmlns="" id="{24F9DE58-8963-4242-8C54-98B3FBE19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707" y="1888332"/>
            <a:ext cx="285750" cy="0"/>
          </a:xfrm>
          <a:prstGeom prst="line">
            <a:avLst/>
          </a:prstGeom>
          <a:noFill/>
          <a:ln w="25400">
            <a:solidFill>
              <a:srgbClr val="53585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en-US" sz="900" dirty="0"/>
          </a:p>
        </p:txBody>
      </p:sp>
      <p:pic>
        <p:nvPicPr>
          <p:cNvPr id="9" name="Picture 1" descr="NAI PPT_Module 1_Frame 13-A.png">
            <a:extLst>
              <a:ext uri="{FF2B5EF4-FFF2-40B4-BE49-F238E27FC236}">
                <a16:creationId xmlns:a16="http://schemas.microsoft.com/office/drawing/2014/main" xmlns="" id="{46F10A9B-B3FE-490D-B1B7-084B0E78F7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828" y="3017479"/>
            <a:ext cx="2300705" cy="17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3419" y="6510947"/>
            <a:ext cx="21339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1" kern="1300" dirty="0">
                <a:solidFill>
                  <a:schemeClr val="bg1">
                    <a:lumMod val="50000"/>
                  </a:schemeClr>
                </a:solidFill>
                <a:latin typeface="Arial"/>
                <a:cs typeface="Helvetica 86 HeavyItalic"/>
              </a:rPr>
              <a:t>Reliable Connectivity Solutions</a:t>
            </a:r>
            <a:endParaRPr lang="en-US" altLang="en-US" sz="1000" b="1" kern="1300" dirty="0">
              <a:solidFill>
                <a:schemeClr val="bg1">
                  <a:lumMod val="50000"/>
                </a:schemeClr>
              </a:solidFill>
              <a:latin typeface="Arial"/>
              <a:cs typeface="Helvetica 86 HeavyItalic"/>
              <a:sym typeface="San Francisco Display Regular" charset="0"/>
            </a:endParaRPr>
          </a:p>
        </p:txBody>
      </p:sp>
      <p:pic>
        <p:nvPicPr>
          <p:cNvPr id="11" name="Picture 2" descr="NAI PPT_Module 1_Frame 13-B.png">
            <a:extLst>
              <a:ext uri="{FF2B5EF4-FFF2-40B4-BE49-F238E27FC236}">
                <a16:creationId xmlns:a16="http://schemas.microsoft.com/office/drawing/2014/main" xmlns="" id="{8B0E235A-45AE-4FE8-A6EC-C891F6CC47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7500" y="3017480"/>
            <a:ext cx="2382392" cy="179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NAI PPT_Module 1_Frame 12-B.png">
            <a:extLst>
              <a:ext uri="{FF2B5EF4-FFF2-40B4-BE49-F238E27FC236}">
                <a16:creationId xmlns:a16="http://schemas.microsoft.com/office/drawing/2014/main" xmlns="" id="{85FE5D56-47F1-4A6F-95EB-9F821F9235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664" y="2407068"/>
            <a:ext cx="2423481" cy="179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610" y="365765"/>
            <a:ext cx="1423467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solidFill>
                  <a:schemeClr val="accent1"/>
                </a:solidFill>
                <a:latin typeface="Arial"/>
                <a:cs typeface="Arial"/>
                <a:sym typeface="San Francisco Display Regular" charset="0"/>
              </a:rPr>
              <a:t>THE NAI STORY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DAA4986-DCA3-4EE2-8122-09116325CD5E}"/>
              </a:ext>
            </a:extLst>
          </p:cNvPr>
          <p:cNvSpPr/>
          <p:nvPr/>
        </p:nvSpPr>
        <p:spPr>
          <a:xfrm>
            <a:off x="6343237" y="1973141"/>
            <a:ext cx="2267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u="sng" kern="900" dirty="0">
                <a:solidFill>
                  <a:srgbClr val="800000"/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Testing</a:t>
            </a:r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1F5D35-68B1-4E26-93FB-9B940B1D94B0}"/>
              </a:ext>
            </a:extLst>
          </p:cNvPr>
          <p:cNvSpPr/>
          <p:nvPr/>
        </p:nvSpPr>
        <p:spPr>
          <a:xfrm>
            <a:off x="693884" y="1971416"/>
            <a:ext cx="245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 </a:t>
            </a:r>
            <a:r>
              <a:rPr lang="en-US" sz="1400" b="1" u="sng" kern="900" dirty="0">
                <a:solidFill>
                  <a:srgbClr val="800000"/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CAD Design &amp; 3D Printing</a:t>
            </a:r>
            <a:endParaRPr lang="en-US" b="1" dirty="0"/>
          </a:p>
        </p:txBody>
      </p:sp>
      <p:sp>
        <p:nvSpPr>
          <p:cNvPr id="16" name="Shape 913">
            <a:extLst>
              <a:ext uri="{FF2B5EF4-FFF2-40B4-BE49-F238E27FC236}">
                <a16:creationId xmlns:a16="http://schemas.microsoft.com/office/drawing/2014/main" xmlns="" id="{B34477E7-A46A-43B3-9042-F4DF5CB4F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272" y="2307467"/>
            <a:ext cx="7764297" cy="5437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25400" tIns="25400" rIns="25400" bIns="25400" anchor="ctr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Thermal, Immersion, Cross-section, End Face &amp; Geometry</a:t>
            </a:r>
          </a:p>
          <a:p>
            <a:pPr>
              <a:defRPr/>
            </a:pPr>
            <a:r>
              <a:rPr lang="en-US" sz="1600" kern="900" dirty="0">
                <a:solidFill>
                  <a:schemeClr val="bg1">
                    <a:lumMod val="50000"/>
                  </a:schemeClr>
                </a:solidFill>
                <a:latin typeface="Arial"/>
                <a:ea typeface="ヒラギノ角ゴ Pro W3" charset="0"/>
                <a:cs typeface="Arial"/>
                <a:sym typeface="Helvetica Light" charset="0"/>
              </a:rPr>
              <a:t>Tensile, Pressure, Texture, IL/IR, Electrical Tests</a:t>
            </a:r>
          </a:p>
        </p:txBody>
      </p:sp>
      <p:sp>
        <p:nvSpPr>
          <p:cNvPr id="17" name="Shape 912">
            <a:extLst>
              <a:ext uri="{FF2B5EF4-FFF2-40B4-BE49-F238E27FC236}">
                <a16:creationId xmlns:a16="http://schemas.microsoft.com/office/drawing/2014/main" xmlns="" id="{D65D3F39-0131-4D4F-92A5-E44DFA4D1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1367027"/>
            <a:ext cx="4044855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5400" tIns="25400" rIns="25400" bIns="25400" anchor="b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-128" charset="0"/>
                <a:ea typeface="ヒラギノ角ゴ Pro W3" pitchFamily="-128" charset="-128"/>
                <a:sym typeface="Helvetica Light" pitchFamily="-128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NAI Centers of Excellence (</a:t>
            </a:r>
            <a:r>
              <a:rPr lang="en-US" altLang="en-US" sz="1800" b="1" dirty="0" err="1">
                <a:solidFill>
                  <a:schemeClr val="accent1"/>
                </a:solidFill>
                <a:latin typeface="Arial"/>
                <a:cs typeface="Arial"/>
              </a:rPr>
              <a:t>CoEs</a:t>
            </a:r>
            <a:r>
              <a:rPr lang="en-US" altLang="en-US" sz="1800" b="1" dirty="0">
                <a:solidFill>
                  <a:schemeClr val="accent1"/>
                </a:solidFill>
                <a:latin typeface="Arial"/>
                <a:cs typeface="Arial"/>
              </a:rPr>
              <a:t>)</a:t>
            </a:r>
            <a:endParaRPr lang="en-US" altLang="en-US" sz="1800" b="1" dirty="0">
              <a:solidFill>
                <a:schemeClr val="accent1"/>
              </a:solidFill>
              <a:latin typeface="Arial"/>
              <a:cs typeface="Arial"/>
              <a:sym typeface="San Francisco Display Light" charset="0"/>
            </a:endParaRPr>
          </a:p>
        </p:txBody>
      </p:sp>
      <p:pic>
        <p:nvPicPr>
          <p:cNvPr id="4" name="Picture 3" descr="CAD Design-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8" y="2404385"/>
            <a:ext cx="2367785" cy="178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545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1294</Words>
  <Application>Microsoft Macintosh PowerPoint</Application>
  <PresentationFormat>Custom</PresentationFormat>
  <Paragraphs>276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steve@novab2bmarketing.com</dc:creator>
  <cp:keywords/>
  <dc:description/>
  <cp:lastModifiedBy>Brian Kahle</cp:lastModifiedBy>
  <cp:revision>349</cp:revision>
  <dcterms:created xsi:type="dcterms:W3CDTF">2017-09-14T16:38:27Z</dcterms:created>
  <dcterms:modified xsi:type="dcterms:W3CDTF">2019-01-25T19:08:30Z</dcterms:modified>
  <cp:category/>
</cp:coreProperties>
</file>